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Ex2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Ex3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56" r:id="rId3"/>
    <p:sldId id="260" r:id="rId4"/>
    <p:sldId id="258" r:id="rId5"/>
    <p:sldId id="259" r:id="rId6"/>
    <p:sldId id="257" r:id="rId7"/>
    <p:sldId id="262" r:id="rId8"/>
    <p:sldId id="271" r:id="rId9"/>
    <p:sldId id="268" r:id="rId10"/>
    <p:sldId id="269" r:id="rId11"/>
    <p:sldId id="265" r:id="rId12"/>
    <p:sldId id="267" r:id="rId13"/>
    <p:sldId id="266" r:id="rId14"/>
    <p:sldId id="270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5E5"/>
    <a:srgbClr val="FCFAFD"/>
    <a:srgbClr val="FAF9FB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C97535-E8D0-E144-88EB-21917F04C4BD}" v="2137" dt="2019-02-14T15:27:05.166"/>
    <p1510:client id="{DA705D7A-90F0-164E-901B-F8AEC0F5C80F}" v="1753" dt="2019-02-14T15:23:22.292"/>
    <p1510:client id="{4679E31D-14B0-5301-1778-E47E1621E810}" v="72" dt="2019-02-13T21:01:53.320"/>
    <p1510:client id="{B9F1F04D-B8FA-5C05-232D-FB16DB6F1FDE}" v="1135" dt="2019-02-14T02:55:19.114"/>
    <p1510:client id="{C774EF43-FFFE-43B3-B433-338C1C0C2D8D}" v="16" dt="2019-02-13T20:18:47.070"/>
    <p1510:client id="{5C434788-A4C6-E142-A4CD-DD176F3FDDF8}" v="24" dt="2019-02-14T03:52:17.1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iyewang\Library\Containers\com.apple.mail\Data\Library\Mail%20Downloads\FEFAEBCF-48D2-4FD0-B6B0-A00F487221F6\PGA%20Golf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iyewang\Library\Containers\com.apple.mail\Data\Library\Mail%20Downloads\FEFAEBCF-48D2-4FD0-B6B0-A00F487221F6\PGA%20Golf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/Users\jiyewang\Library\Containers\com.apple.mail\Data\Library\Mail%20Downloads\19BB10FC-65BF-450F-BB13-CA6FB3FA15D4\PGA%20Golf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https://smuhalifax-my.sharepoint.com/personal/jiye_wang_smu_ca/Documents/PGA%20Golf%20from%20Jiye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https://smuhalifax-my.sharepoint.com/personal/jiye_wang_smu_ca/Documents/PGA%20Golf%20from%20Jiy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+mn-ea"/>
                <a:cs typeface="+mn-cs"/>
              </a:defRPr>
            </a:pPr>
            <a:r>
              <a:rPr lang="en-IN" sz="1800">
                <a:latin typeface="Helvetica" pitchFamily="2" charset="0"/>
              </a:rPr>
              <a:t>Average</a:t>
            </a:r>
            <a:r>
              <a:rPr lang="en-IN" sz="1800" baseline="0">
                <a:latin typeface="Helvetica" pitchFamily="2" charset="0"/>
              </a:rPr>
              <a:t> </a:t>
            </a:r>
            <a:r>
              <a:rPr lang="en-IN" sz="1800">
                <a:latin typeface="Helvetica" pitchFamily="2" charset="0"/>
              </a:rPr>
              <a:t>Scores</a:t>
            </a:r>
            <a:r>
              <a:rPr lang="en-IN" sz="1800" baseline="0">
                <a:latin typeface="Helvetica" pitchFamily="2" charset="0"/>
              </a:rPr>
              <a:t> vs Rounds</a:t>
            </a:r>
            <a:endParaRPr lang="en-IN" sz="1800">
              <a:latin typeface="Helvetica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'1 st question'!$P$3:$S$3</c:f>
              <c:strCache>
                <c:ptCount val="4"/>
                <c:pt idx="0">
                  <c:v>Round1</c:v>
                </c:pt>
                <c:pt idx="1">
                  <c:v>Round2</c:v>
                </c:pt>
                <c:pt idx="2">
                  <c:v>Round3</c:v>
                </c:pt>
                <c:pt idx="3">
                  <c:v>Round4</c:v>
                </c:pt>
              </c:strCache>
            </c:strRef>
          </c:cat>
          <c:val>
            <c:numRef>
              <c:f>'1 st question'!$P$2:$S$2</c:f>
              <c:numCache>
                <c:formatCode>General</c:formatCode>
                <c:ptCount val="4"/>
                <c:pt idx="0">
                  <c:v>100</c:v>
                </c:pt>
                <c:pt idx="1">
                  <c:v>100.05770040371154</c:v>
                </c:pt>
                <c:pt idx="2">
                  <c:v>101.65035976401653</c:v>
                </c:pt>
                <c:pt idx="3">
                  <c:v>102.2153609069516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42-EC49-9863-66729B9FC5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6591328"/>
        <c:axId val="516590016"/>
      </c:lineChart>
      <c:catAx>
        <c:axId val="516591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516590016"/>
        <c:crosses val="autoZero"/>
        <c:auto val="1"/>
        <c:lblAlgn val="ctr"/>
        <c:lblOffset val="100"/>
        <c:noMultiLvlLbl val="0"/>
      </c:catAx>
      <c:valAx>
        <c:axId val="516590016"/>
        <c:scaling>
          <c:orientation val="minMax"/>
          <c:min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+mn-ea"/>
                <a:cs typeface="+mn-cs"/>
              </a:defRPr>
            </a:pPr>
            <a:endParaRPr lang="en-US"/>
          </a:p>
        </c:txPr>
        <c:crossAx val="516591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+mn-ea"/>
                <a:cs typeface="+mn-cs"/>
              </a:defRPr>
            </a:pPr>
            <a:r>
              <a:rPr lang="en-IN" sz="1800">
                <a:latin typeface="Helvetica" pitchFamily="2" charset="0"/>
              </a:rPr>
              <a:t>No.</a:t>
            </a:r>
            <a:r>
              <a:rPr lang="en-IN" sz="1800" baseline="0">
                <a:latin typeface="Helvetica" pitchFamily="2" charset="0"/>
              </a:rPr>
              <a:t> </a:t>
            </a:r>
            <a:r>
              <a:rPr lang="en-IN" sz="1800">
                <a:latin typeface="Helvetica" pitchFamily="2" charset="0"/>
              </a:rPr>
              <a:t>players wrt Performance</a:t>
            </a:r>
            <a:r>
              <a:rPr lang="en-IN" sz="1800" baseline="0">
                <a:latin typeface="Helvetica" pitchFamily="2" charset="0"/>
              </a:rPr>
              <a:t> </a:t>
            </a:r>
            <a:endParaRPr lang="en-IN" sz="1800">
              <a:latin typeface="Helvetica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00B050">
                  <a:alpha val="6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898-9845-B593-5E0DFADD4DCD}"/>
              </c:ext>
            </c:extLst>
          </c:dPt>
          <c:dPt>
            <c:idx val="1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898-9845-B593-5E0DFADD4DCD}"/>
              </c:ext>
            </c:extLst>
          </c:dPt>
          <c:dPt>
            <c:idx val="2"/>
            <c:bubble3D val="0"/>
            <c:spPr>
              <a:solidFill>
                <a:srgbClr val="FF0000">
                  <a:alpha val="6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898-9845-B593-5E0DFADD4DC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question'!$K$15:$M$15</c:f>
              <c:numCache>
                <c:formatCode>General</c:formatCode>
                <c:ptCount val="3"/>
                <c:pt idx="0">
                  <c:v>48</c:v>
                </c:pt>
                <c:pt idx="1">
                  <c:v>17</c:v>
                </c:pt>
                <c:pt idx="2">
                  <c:v>205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898-9845-B593-5E0DFADD4DCD}"/>
            </c:ext>
          </c:extLst>
        </c:ser>
        <c:ser>
          <c:idx val="1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5898-9845-B593-5E0DFADD4D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5898-9845-B593-5E0DFADD4D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5898-9845-B593-5E0DFADD4DCD}"/>
              </c:ext>
            </c:extLst>
          </c:dPt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question'!$K$16:$M$16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D-5898-9845-B593-5E0DFADD4DCD}"/>
            </c:ext>
          </c:extLst>
        </c:ser>
        <c:ser>
          <c:idx val="2"/>
          <c:order val="2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5898-9845-B593-5E0DFADD4D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5898-9845-B593-5E0DFADD4D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5898-9845-B593-5E0DFADD4DCD}"/>
              </c:ext>
            </c:extLst>
          </c:dPt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question'!$K$17:$M$17</c:f>
              <c:numCache>
                <c:formatCode>General</c:formatCode>
                <c:ptCount val="3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5898-9845-B593-5E0DFADD4DCD}"/>
            </c:ext>
          </c:extLst>
        </c:ser>
        <c:ser>
          <c:idx val="3"/>
          <c:order val="3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6-5898-9845-B593-5E0DFADD4D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8-5898-9845-B593-5E0DFADD4D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A-5898-9845-B593-5E0DFADD4DCD}"/>
              </c:ext>
            </c:extLst>
          </c:dPt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question'!$K$18:$M$18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B-5898-9845-B593-5E0DFADD4DCD}"/>
            </c:ext>
          </c:extLst>
        </c:ser>
        <c:ser>
          <c:idx val="4"/>
          <c:order val="4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5898-9845-B593-5E0DFADD4D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5898-9845-B593-5E0DFADD4D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5898-9845-B593-5E0DFADD4DCD}"/>
              </c:ext>
            </c:extLst>
          </c:dPt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question'!$K$19:$M$19</c:f>
              <c:numCache>
                <c:formatCode>General</c:formatCode>
                <c:ptCount val="3"/>
                <c:pt idx="0">
                  <c:v>0.39648042222222163</c:v>
                </c:pt>
                <c:pt idx="1">
                  <c:v>0.5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5898-9845-B593-5E0DFADD4DCD}"/>
            </c:ext>
          </c:extLst>
        </c:ser>
        <c:ser>
          <c:idx val="5"/>
          <c:order val="5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4-5898-9845-B593-5E0DFADD4D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6-5898-9845-B593-5E0DFADD4D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8-5898-9845-B593-5E0DFADD4DCD}"/>
              </c:ext>
            </c:extLst>
          </c:dPt>
          <c:cat>
            <c:strRef>
              <c:f>'1 st question'!$J$24:$L$24</c:f>
              <c:strCache>
                <c:ptCount val="3"/>
                <c:pt idx="0">
                  <c:v>Good Performers</c:v>
                </c:pt>
                <c:pt idx="1">
                  <c:v>Consistent Performers</c:v>
                </c:pt>
                <c:pt idx="2">
                  <c:v>Bad Performers</c:v>
                </c:pt>
              </c:strCache>
            </c:strRef>
          </c:cat>
          <c:val>
            <c:numRef>
              <c:f>'1 st question'!$K$20:$M$20</c:f>
              <c:numCache>
                <c:formatCode>General</c:formatCode>
                <c:ptCount val="3"/>
                <c:pt idx="0">
                  <c:v>2.3580143816983665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9-5898-9845-B593-5E0DFADD4D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'1 st question'!$F$2:$F$271</cx:f>
        <cx:lvl ptCount="270" formatCode="General">
          <cx:pt idx="0">4</cx:pt>
          <cx:pt idx="1">-1</cx:pt>
          <cx:pt idx="2">0</cx:pt>
          <cx:pt idx="3">4.5</cx:pt>
          <cx:pt idx="4">3.3333329999999961</cx:pt>
          <cx:pt idx="5">2</cx:pt>
          <cx:pt idx="6">5</cx:pt>
          <cx:pt idx="7">13</cx:pt>
          <cx:pt idx="8">-1.25</cx:pt>
          <cx:pt idx="9">1</cx:pt>
          <cx:pt idx="10">1</cx:pt>
          <cx:pt idx="11">-3</cx:pt>
          <cx:pt idx="12">4.5</cx:pt>
          <cx:pt idx="13">-4</cx:pt>
          <cx:pt idx="14">0</cx:pt>
          <cx:pt idx="15">-0.5</cx:pt>
          <cx:pt idx="16">0.6666670000000039</cx:pt>
          <cx:pt idx="17">5</cx:pt>
          <cx:pt idx="18">-6.5</cx:pt>
          <cx:pt idx="19">-1.2000000000000028</cx:pt>
          <cx:pt idx="20">0</cx:pt>
          <cx:pt idx="21">3.3333329999999961</cx:pt>
          <cx:pt idx="22">5</cx:pt>
          <cx:pt idx="23">1</cx:pt>
          <cx:pt idx="24">2</cx:pt>
          <cx:pt idx="25">5</cx:pt>
          <cx:pt idx="26">-2.5</cx:pt>
          <cx:pt idx="27">0.5</cx:pt>
          <cx:pt idx="28">3</cx:pt>
          <cx:pt idx="29">-5</cx:pt>
          <cx:pt idx="30">5</cx:pt>
          <cx:pt idx="31">-1</cx:pt>
          <cx:pt idx="32">0</cx:pt>
          <cx:pt idx="33">3</cx:pt>
          <cx:pt idx="34">6</cx:pt>
          <cx:pt idx="35">3</cx:pt>
          <cx:pt idx="36">11</cx:pt>
          <cx:pt idx="37">6</cx:pt>
          <cx:pt idx="38">0</cx:pt>
          <cx:pt idx="39">1</cx:pt>
          <cx:pt idx="40">2</cx:pt>
          <cx:pt idx="41">3.3333329999999961</cx:pt>
          <cx:pt idx="42">3</cx:pt>
          <cx:pt idx="43">2.3333329999999961</cx:pt>
          <cx:pt idx="44">4.75</cx:pt>
          <cx:pt idx="45">3</cx:pt>
          <cx:pt idx="46">0</cx:pt>
          <cx:pt idx="47">5.5</cx:pt>
          <cx:pt idx="48">6</cx:pt>
          <cx:pt idx="49">7.5</cx:pt>
          <cx:pt idx="50">6.5</cx:pt>
          <cx:pt idx="51">4.5</cx:pt>
          <cx:pt idx="52">1.25</cx:pt>
          <cx:pt idx="53">0.5</cx:pt>
          <cx:pt idx="54">7</cx:pt>
          <cx:pt idx="55">3</cx:pt>
          <cx:pt idx="56">1</cx:pt>
          <cx:pt idx="57">2.6666670000000039</cx:pt>
          <cx:pt idx="58">-0.25</cx:pt>
          <cx:pt idx="59">3</cx:pt>
          <cx:pt idx="60">4.5</cx:pt>
          <cx:pt idx="61">2</cx:pt>
          <cx:pt idx="62">6</cx:pt>
          <cx:pt idx="63">1.3333329999999961</cx:pt>
          <cx:pt idx="64">-0.19999999999998863</cx:pt>
          <cx:pt idx="65">0.60000000000000853</cx:pt>
          <cx:pt idx="66">0.77777799999999786</cx:pt>
          <cx:pt idx="67">1.5999999999999943</cx:pt>
          <cx:pt idx="68">0</cx:pt>
          <cx:pt idx="69">1.3333329999999961</cx:pt>
          <cx:pt idx="70">3.3333329999999961</cx:pt>
          <cx:pt idx="71">2.25</cx:pt>
          <cx:pt idx="72">1.1666670000000039</cx:pt>
          <cx:pt idx="73">1</cx:pt>
          <cx:pt idx="74">4.6000000000000085</cx:pt>
          <cx:pt idx="75">7</cx:pt>
          <cx:pt idx="76">0</cx:pt>
          <cx:pt idx="77">2</cx:pt>
          <cx:pt idx="78">2.5</cx:pt>
          <cx:pt idx="79">3</cx:pt>
          <cx:pt idx="80">1.25</cx:pt>
          <cx:pt idx="81">0.5</cx:pt>
          <cx:pt idx="82">3</cx:pt>
          <cx:pt idx="83">2.3333329999999961</cx:pt>
          <cx:pt idx="84">4.4000000000000057</cx:pt>
          <cx:pt idx="85">3</cx:pt>
          <cx:pt idx="86">0</cx:pt>
          <cx:pt idx="87">1</cx:pt>
          <cx:pt idx="88">-5</cx:pt>
          <cx:pt idx="89">1.3333329999999961</cx:pt>
          <cx:pt idx="90">3.3333339999999936</cx:pt>
          <cx:pt idx="91">5</cx:pt>
          <cx:pt idx="92">1.5</cx:pt>
          <cx:pt idx="93">1.875</cx:pt>
          <cx:pt idx="94">-0.3333329999999961</cx:pt>
          <cx:pt idx="95">-0.5</cx:pt>
          <cx:pt idx="96">2</cx:pt>
          <cx:pt idx="97">2.3333329999999961</cx:pt>
          <cx:pt idx="98">-1</cx:pt>
          <cx:pt idx="99">2.2857139999999987</cx:pt>
          <cx:pt idx="100">1.5</cx:pt>
          <cx:pt idx="101">1.6666670000000039</cx:pt>
          <cx:pt idx="102">1.1666659999999922</cx:pt>
          <cx:pt idx="103">1.7142860000000013</cx:pt>
          <cx:pt idx="104">5</cx:pt>
          <cx:pt idx="105">7</cx:pt>
          <cx:pt idx="106">0</cx:pt>
          <cx:pt idx="107">1.8571429999999935</cx:pt>
          <cx:pt idx="108">1.8333329999999961</cx:pt>
          <cx:pt idx="109">4.125</cx:pt>
          <cx:pt idx="110">0.71428600000000131</cx:pt>
          <cx:pt idx="111">3.111110999999994</cx:pt>
          <cx:pt idx="112">3</cx:pt>
          <cx:pt idx="113">2</cx:pt>
          <cx:pt idx="114">1.4285719999999884</cx:pt>
          <cx:pt idx="115">0</cx:pt>
          <cx:pt idx="116">2.6000000000000085</cx:pt>
          <cx:pt idx="117">0.5</cx:pt>
          <cx:pt idx="118">4</cx:pt>
          <cx:pt idx="119">-5</cx:pt>
          <cx:pt idx="120">-3</cx:pt>
          <cx:pt idx="121">3</cx:pt>
          <cx:pt idx="122">2.375</cx:pt>
          <cx:pt idx="123">2</cx:pt>
          <cx:pt idx="124">2.2857149999999962</cx:pt>
          <cx:pt idx="125">2</cx:pt>
          <cx:pt idx="126">6</cx:pt>
          <cx:pt idx="127">3.1111110000000082</cx:pt>
          <cx:pt idx="128">0.5</cx:pt>
          <cx:pt idx="129">2</cx:pt>
          <cx:pt idx="130">2.3333340000000078</cx:pt>
          <cx:pt idx="131">4</cx:pt>
          <cx:pt idx="132">0.125</cx:pt>
          <cx:pt idx="133">2.5</cx:pt>
          <cx:pt idx="134">4.3333329999999961</cx:pt>
          <cx:pt idx="135">0.5</cx:pt>
          <cx:pt idx="136">1.3333340000000078</cx:pt>
          <cx:pt idx="137">1.5</cx:pt>
          <cx:pt idx="138">1</cx:pt>
          <cx:pt idx="139">-1</cx:pt>
          <cx:pt idx="140">0.125</cx:pt>
          <cx:pt idx="141">2.125</cx:pt>
          <cx:pt idx="142">4</cx:pt>
          <cx:pt idx="143">-0.20000000000000284</cx:pt>
          <cx:pt idx="144">1</cx:pt>
          <cx:pt idx="145">0.88888899999999182</cx:pt>
          <cx:pt idx="146">3.3636369999999971</cx:pt>
          <cx:pt idx="147">1.8571430000000078</cx:pt>
          <cx:pt idx="148">1.5</cx:pt>
          <cx:pt idx="149">-0.39999999999999147</cx:pt>
          <cx:pt idx="150">0.85714300000000776</cx:pt>
          <cx:pt idx="151">1</cx:pt>
          <cx:pt idx="152">0.5</cx:pt>
          <cx:pt idx="153">2</cx:pt>
          <cx:pt idx="154">0.625</cx:pt>
          <cx:pt idx="155">-4</cx:pt>
          <cx:pt idx="156">0.54545399999999233</cx:pt>
          <cx:pt idx="157">1.5384609999999981</cx:pt>
          <cx:pt idx="158">0</cx:pt>
          <cx:pt idx="159">2.5</cx:pt>
          <cx:pt idx="160">2.4285710000000051</cx:pt>
          <cx:pt idx="161">3</cx:pt>
          <cx:pt idx="162">-1</cx:pt>
          <cx:pt idx="163">-2.5</cx:pt>
          <cx:pt idx="164">-6.3333329999999961</cx:pt>
          <cx:pt idx="165">1.4615390000000019</cx:pt>
          <cx:pt idx="166">3.75</cx:pt>
          <cx:pt idx="167">4.4000000000000057</cx:pt>
          <cx:pt idx="168">0</cx:pt>
          <cx:pt idx="169">-0.3333329999999961</cx:pt>
          <cx:pt idx="170">0.29999999999999716</cx:pt>
          <cx:pt idx="171">2.5454540000000065</cx:pt>
          <cx:pt idx="172">2.7142860000000013</cx:pt>
          <cx:pt idx="173">-1.2857139999999987</cx:pt>
          <cx:pt idx="174">-2</cx:pt>
          <cx:pt idx="175">2</cx:pt>
          <cx:pt idx="176">0</cx:pt>
          <cx:pt idx="177">1.0909090000000106</cx:pt>
          <cx:pt idx="178">3.4444440000000043</cx:pt>
          <cx:pt idx="179">1.8571430000000078</cx:pt>
          <cx:pt idx="180">4.5</cx:pt>
          <cx:pt idx="181">4</cx:pt>
          <cx:pt idx="182">-2.6666670000000039</cx:pt>
          <cx:pt idx="183">0.125</cx:pt>
          <cx:pt idx="184">1.3999999999999915</cx:pt>
          <cx:pt idx="185">-1</cx:pt>
          <cx:pt idx="186">-1.6363630000000029</cx:pt>
          <cx:pt idx="187">1.7272719999999993</cx:pt>
          <cx:pt idx="188">2.5555559999999957</cx:pt>
          <cx:pt idx="189">1.7000000000000028</cx:pt>
          <cx:pt idx="190">2.875</cx:pt>
          <cx:pt idx="191">-0.14285700000000645</cx:pt>
          <cx:pt idx="192">0.59999999999999432</cx:pt>
          <cx:pt idx="193">0.3333329999999961</cx:pt>
          <cx:pt idx="194">1.5</cx:pt>
          <cx:pt idx="195">0.3333329999999961</cx:pt>
          <cx:pt idx="196">1.5</cx:pt>
          <cx:pt idx="197">3</cx:pt>
          <cx:pt idx="198">1.6363640000000004</cx:pt>
          <cx:pt idx="199">-0.1666670000000039</cx:pt>
          <cx:pt idx="200">1.75</cx:pt>
          <cx:pt idx="201">-1.3333329999999961</cx:pt>
          <cx:pt idx="202">-0.29999999999999716</cx:pt>
          <cx:pt idx="203">2.6363640000000004</cx:pt>
          <cx:pt idx="204">1</cx:pt>
          <cx:pt idx="205">2.5</cx:pt>
          <cx:pt idx="206">2.6666659999999922</cx:pt>
          <cx:pt idx="207">4.75</cx:pt>
          <cx:pt idx="208">1.7999999999999972</cx:pt>
          <cx:pt idx="209">1.5</cx:pt>
          <cx:pt idx="210">1</cx:pt>
          <cx:pt idx="211">-0.85714300000000776</cx:pt>
          <cx:pt idx="212">-0.27272700000000327</cx:pt>
          <cx:pt idx="213">1.9090910000000036</cx:pt>
          <cx:pt idx="214">1.1111119999999914</cx:pt>
          <cx:pt idx="215">1.3333329999999961</cx:pt>
          <cx:pt idx="216">-0.2857140000000129</cx:pt>
          <cx:pt idx="217">1.25</cx:pt>
          <cx:pt idx="218">0.81818199999999308</cx:pt>
          <cx:pt idx="219">1.1666670000000039</cx:pt>
          <cx:pt idx="220">0.75</cx:pt>
          <cx:pt idx="221">-2.5</cx:pt>
          <cx:pt idx="222">0</cx:pt>
          <cx:pt idx="223">0.375</cx:pt>
          <cx:pt idx="224">-0.125</cx:pt>
          <cx:pt idx="225">3.3333329999999961</cx:pt>
          <cx:pt idx="226">3.1999999999999886</cx:pt>
          <cx:pt idx="227">-0.88888900000000604</cx:pt>
          <cx:pt idx="228">3.2222220000000021</cx:pt>
          <cx:pt idx="229">1.4285710000000051</cx:pt>
          <cx:pt idx="230">0.2857140000000129</cx:pt>
          <cx:pt idx="231">3.7142850000000038</cx:pt>
          <cx:pt idx="232">-0.5</cx:pt>
          <cx:pt idx="233">2</cx:pt>
          <cx:pt idx="234">0.5</cx:pt>
          <cx:pt idx="235">2.7999999999999972</cx:pt>
          <cx:pt idx="236">-0.75</cx:pt>
          <cx:pt idx="237">1</cx:pt>
          <cx:pt idx="238">1.4545460000000077</cx:pt>
          <cx:pt idx="239">1.3076930000000004</cx:pt>
          <cx:pt idx="240">-1</cx:pt>
          <cx:pt idx="241">2.2000000000000028</cx:pt>
          <cx:pt idx="242">1.2999999999999972</cx:pt>
          <cx:pt idx="243">0.8333329999999961</cx:pt>
          <cx:pt idx="244">1.1818179999999927</cx:pt>
          <cx:pt idx="245">1</cx:pt>
          <cx:pt idx="246">1.8888889999999918</cx:pt>
          <cx:pt idx="247">4</cx:pt>
          <cx:pt idx="248">1.6363640000000004</cx:pt>
          <cx:pt idx="249">0</cx:pt>
          <cx:pt idx="250">2.5714289999999949</cx:pt>
          <cx:pt idx="251">0.54545499999998981</cx:pt>
          <cx:pt idx="252">1</cx:pt>
          <cx:pt idx="253">0.69999999999998863</cx:pt>
          <cx:pt idx="254">3</cx:pt>
          <cx:pt idx="255">1.25</cx:pt>
          <cx:pt idx="256">1.5</cx:pt>
          <cx:pt idx="257">0</cx:pt>
          <cx:pt idx="258">2.1111110000000082</cx:pt>
          <cx:pt idx="259">-0.33333399999999358</cx:pt>
          <cx:pt idx="260">1.2222220000000021</cx:pt>
          <cx:pt idx="261">0.3333329999999961</cx:pt>
          <cx:pt idx="262">-0.29999999999999716</cx:pt>
          <cx:pt idx="263">1.625</cx:pt>
          <cx:pt idx="264">-1</cx:pt>
          <cx:pt idx="265">1.4444439999999901</cx:pt>
          <cx:pt idx="266">2.5555549999999982</cx:pt>
          <cx:pt idx="267">-4</cx:pt>
          <cx:pt idx="268">2.1666659999999922</cx:pt>
          <cx:pt idx="269">0.33333400000000779</cx:pt>
        </cx:lvl>
      </cx:numDim>
    </cx:data>
  </cx:chartData>
  <cx:chart>
    <cx:title pos="t" align="ctr" overlay="0">
      <cx:tx>
        <cx:txData>
          <cx:v>(R4-R1) Freq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(R4-R1) Freq</a:t>
          </a:r>
        </a:p>
      </cx:txPr>
    </cx:title>
    <cx:plotArea>
      <cx:plotAreaRegion>
        <cx:series layoutId="clusteredColumn" uniqueId="{00000000-3BE8-443B-9E09-B500EAB719F8}">
          <cx:spPr>
            <a:solidFill>
              <a:schemeClr val="accent1">
                <a:lumMod val="60000"/>
                <a:lumOff val="40000"/>
              </a:schemeClr>
            </a:solidFill>
          </cx:spPr>
          <cx:dataLabels/>
          <cx:dataId val="0"/>
          <cx:layoutPr>
            <cx:binning intervalClosed="r" underflow="auto" overflow="7.5">
              <cx:binSize val="2"/>
            </cx:binning>
          </cx:layoutPr>
        </cx:series>
      </cx:plotAreaRegion>
      <cx:axis id="0">
        <cx:catScaling gapWidth="0"/>
        <cx:tickLabels/>
      </cx:axis>
      <cx:axis id="1">
        <cx:valScaling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'[PGA Golf from Jiye.xlsx]Histogram'!$B$2:$B$193</cx:f>
        <cx:lvl ptCount="192" formatCode="General">
          <cx:pt idx="0">279.69999999999999</cx:pt>
          <cx:pt idx="1">295</cx:pt>
          <cx:pt idx="2">285</cx:pt>
          <cx:pt idx="3">275</cx:pt>
          <cx:pt idx="4">284.125</cx:pt>
          <cx:pt idx="5">275</cx:pt>
          <cx:pt idx="6">288</cx:pt>
          <cx:pt idx="7">281.71428600000002</cx:pt>
          <cx:pt idx="8">282</cx:pt>
          <cx:pt idx="9">277.80000000000001</cx:pt>
          <cx:pt idx="10">281.5</cx:pt>
          <cx:pt idx="11">281</cx:pt>
          <cx:pt idx="12">287.83333299999998</cx:pt>
          <cx:pt idx="13">283</cx:pt>
          <cx:pt idx="14">283.33333299999998</cx:pt>
          <cx:pt idx="15">287</cx:pt>
          <cx:pt idx="16">284.5</cx:pt>
          <cx:pt idx="17">281.5</cx:pt>
          <cx:pt idx="18">269</cx:pt>
          <cx:pt idx="19">281.60000000000002</cx:pt>
          <cx:pt idx="20">284.5</cx:pt>
          <cx:pt idx="21">289</cx:pt>
          <cx:pt idx="22">280.375</cx:pt>
          <cx:pt idx="23">287.5</cx:pt>
          <cx:pt idx="24">282.33333299999998</cx:pt>
          <cx:pt idx="25">282.33333299999998</cx:pt>
          <cx:pt idx="26">284.11111099999999</cx:pt>
          <cx:pt idx="27">276.5</cx:pt>
          <cx:pt idx="28">282</cx:pt>
          <cx:pt idx="29">283.375</cx:pt>
          <cx:pt idx="30">283.28571399999998</cx:pt>
          <cx:pt idx="31">275.16666700000002</cx:pt>
          <cx:pt idx="32">278.57142900000002</cx:pt>
          <cx:pt idx="33">283.28571399999998</cx:pt>
          <cx:pt idx="34">285.5</cx:pt>
          <cx:pt idx="35">297</cx:pt>
          <cx:pt idx="36">280</cx:pt>
          <cx:pt idx="37">280.72727300000003</cx:pt>
          <cx:pt idx="38">284</cx:pt>
          <cx:pt idx="39">290.33333299999998</cx:pt>
          <cx:pt idx="40">286.33333299999998</cx:pt>
          <cx:pt idx="41">284.5</cx:pt>
          <cx:pt idx="42">284.80000000000001</cx:pt>
          <cx:pt idx="43">298</cx:pt>
          <cx:pt idx="44">282</cx:pt>
          <cx:pt idx="45">282</cx:pt>
          <cx:pt idx="46">283.25</cx:pt>
          <cx:pt idx="47">285.88888900000001</cx:pt>
          <cx:pt idx="48">283.60000000000002</cx:pt>
          <cx:pt idx="49">280.71428600000002</cx:pt>
          <cx:pt idx="50">279.5</cx:pt>
          <cx:pt idx="51">286.60000000000002</cx:pt>
          <cx:pt idx="52">280</cx:pt>
          <cx:pt idx="53">286.5</cx:pt>
          <cx:pt idx="54">292</cx:pt>
          <cx:pt idx="55">280.27272699999997</cx:pt>
          <cx:pt idx="56">286.5</cx:pt>
          <cx:pt idx="57">291.75</cx:pt>
          <cx:pt idx="58">281</cx:pt>
          <cx:pt idx="59">285.5</cx:pt>
          <cx:pt idx="60">280.33333299999998</cx:pt>
          <cx:pt idx="61">275</cx:pt>
          <cx:pt idx="62">286</cx:pt>
          <cx:pt idx="63">285</cx:pt>
          <cx:pt idx="64">296</cx:pt>
          <cx:pt idx="65">287</cx:pt>
          <cx:pt idx="66">296</cx:pt>
          <cx:pt idx="67">289</cx:pt>
        </cx:lvl>
      </cx:numDim>
    </cx:data>
  </cx:chartData>
  <cx:chart>
    <cx:title pos="t" align="ctr" overlay="0">
      <cx:tx>
        <cx:txData>
          <cx:v>Old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>
              <a:latin typeface="Helvetica" pitchFamily="2" charset="0"/>
              <a:ea typeface="Helvetica" pitchFamily="2" charset="0"/>
              <a:cs typeface="Helvetica" pitchFamily="2" charset="0"/>
            </a:defRPr>
          </a:pPr>
          <a:r>
            <a:rPr lang="en-US" sz="18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Helvetica" pitchFamily="2" charset="0"/>
            </a:rPr>
            <a:t>Old</a:t>
          </a:r>
        </a:p>
      </cx:txPr>
    </cx:title>
    <cx:plotArea>
      <cx:plotAreaRegion>
        <cx:series layoutId="clusteredColumn" uniqueId="{113F3AA2-57E8-624B-BBBA-A3736EF1CC10}">
          <cx:tx>
            <cx:txData>
              <cx:f>'[PGA Golf from Jiye.xlsx]Histogram'!$B$1</cx:f>
              <cx:v>TotalStrokesOld</cx:v>
            </cx:txData>
          </cx:tx>
          <cx:spPr>
            <a:solidFill>
              <a:schemeClr val="accent1">
                <a:lumMod val="60000"/>
                <a:lumOff val="40000"/>
              </a:schemeClr>
            </a:solidFill>
          </cx:spPr>
          <cx:dataLabels pos="outEnd"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400">
                    <a:latin typeface="Helvetica" pitchFamily="2" charset="0"/>
                    <a:ea typeface="Helvetica" pitchFamily="2" charset="0"/>
                    <a:cs typeface="Helvetica" pitchFamily="2" charset="0"/>
                  </a:defRPr>
                </a:pPr>
                <a:endParaRPr lang="en-US" sz="1400" b="0" i="0" u="none" strike="noStrike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Helvetica" pitchFamily="2" charset="0"/>
                </a:endParaRPr>
              </a:p>
            </cx:txPr>
            <cx:visibility seriesName="0" categoryName="0" value="1"/>
          </cx:dataLabels>
          <cx:dataId val="0"/>
          <cx:layoutPr>
            <cx:binning intervalClosed="r" underflow="270">
              <cx:binSize val="5"/>
            </cx:binning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200">
                <a:latin typeface="Helvetica" pitchFamily="2" charset="0"/>
                <a:ea typeface="Helvetica" pitchFamily="2" charset="0"/>
                <a:cs typeface="Helvetica" pitchFamily="2" charset="0"/>
              </a:defRPr>
            </a:pPr>
            <a:endParaRPr lang="en-US" sz="12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Helvetica" pitchFamily="2" charset="0"/>
            </a:endParaRPr>
          </a:p>
        </cx:txPr>
      </cx:axis>
      <cx:axis id="1">
        <cx:valScaling/>
        <cx:majorGridlines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>
                <a:latin typeface="Helvetica" pitchFamily="2" charset="0"/>
                <a:ea typeface="Helvetica" pitchFamily="2" charset="0"/>
                <a:cs typeface="Helvetica" pitchFamily="2" charset="0"/>
              </a:defRPr>
            </a:pPr>
            <a:endParaRPr lang="en-US" sz="14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Helvetica" pitchFamily="2" charset="0"/>
            </a:endParaRPr>
          </a:p>
        </cx:txPr>
      </cx:axis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'[PGA Golf from Jiye.xlsx]Histogram'!$C$2:$C$8</cx:f>
        <cx:lvl ptCount="7">
          <cx:pt idx="0">270</cx:pt>
          <cx:pt idx="1">275</cx:pt>
          <cx:pt idx="2">280</cx:pt>
          <cx:pt idx="3">285</cx:pt>
          <cx:pt idx="4">290</cx:pt>
          <cx:pt idx="5">295</cx:pt>
          <cx:pt idx="6">300</cx:pt>
        </cx:lvl>
      </cx:strDim>
      <cx:numDim type="val">
        <cx:f>'[PGA Golf from Jiye.xlsx]Histogram'!$A$2:$A$193</cx:f>
        <cx:lvl ptCount="192" formatCode="General">
          <cx:pt idx="0">284.5</cx:pt>
          <cx:pt idx="1">289</cx:pt>
          <cx:pt idx="2">272</cx:pt>
          <cx:pt idx="3">284.33333299999998</cx:pt>
          <cx:pt idx="4">269</cx:pt>
          <cx:pt idx="5">284.33333299999998</cx:pt>
          <cx:pt idx="6">280.55555600000002</cx:pt>
          <cx:pt idx="7">285.5</cx:pt>
          <cx:pt idx="8">288</cx:pt>
          <cx:pt idx="9">279.25</cx:pt>
          <cx:pt idx="10">289</cx:pt>
          <cx:pt idx="11">285.55555600000002</cx:pt>
          <cx:pt idx="12">286</cx:pt>
          <cx:pt idx="13">284.77777800000001</cx:pt>
          <cx:pt idx="14">284</cx:pt>
          <cx:pt idx="15">293</cx:pt>
          <cx:pt idx="16">288.33333299999998</cx:pt>
          <cx:pt idx="17">288</cx:pt>
          <cx:pt idx="18">285</cx:pt>
          <cx:pt idx="19">282.44444399999998</cx:pt>
          <cx:pt idx="20">291</cx:pt>
          <cx:pt idx="21">277.18181800000002</cx:pt>
          <cx:pt idx="22">282.57142900000002</cx:pt>
          <cx:pt idx="23">287.5</cx:pt>
          <cx:pt idx="24">285.75</cx:pt>
          <cx:pt idx="25">289.19999999999999</cx:pt>
          <cx:pt idx="26">286</cx:pt>
          <cx:pt idx="27">285.28571399999998</cx:pt>
          <cx:pt idx="28">280</cx:pt>
          <cx:pt idx="29">281.60000000000002</cx:pt>
          <cx:pt idx="30">279.75</cx:pt>
          <cx:pt idx="31">283.66666700000002</cx:pt>
          <cx:pt idx="32">286.66666700000002</cx:pt>
          <cx:pt idx="33">289.5</cx:pt>
          <cx:pt idx="34">287</cx:pt>
          <cx:pt idx="35">282.28571399999998</cx:pt>
          <cx:pt idx="36">282.75</cx:pt>
          <cx:pt idx="37">295</cx:pt>
          <cx:pt idx="38">279.375</cx:pt>
          <cx:pt idx="39">284</cx:pt>
          <cx:pt idx="40">284.875</cx:pt>
          <cx:pt idx="41">278.5</cx:pt>
          <cx:pt idx="42">280</cx:pt>
          <cx:pt idx="43">285.33333299999998</cx:pt>
          <cx:pt idx="44">283.875</cx:pt>
          <cx:pt idx="45">279.25</cx:pt>
          <cx:pt idx="46">284</cx:pt>
          <cx:pt idx="47">281.545455</cx:pt>
          <cx:pt idx="48">286</cx:pt>
          <cx:pt idx="49">289</cx:pt>
          <cx:pt idx="50">281.60000000000002</cx:pt>
          <cx:pt idx="51">283.10000000000002</cx:pt>
          <cx:pt idx="52">282.42857099999998</cx:pt>
          <cx:pt idx="53">282.69999999999999</cx:pt>
          <cx:pt idx="54">281.66666700000002</cx:pt>
          <cx:pt idx="55">282.66666700000002</cx:pt>
          <cx:pt idx="56">280.22222199999999</cx:pt>
          <cx:pt idx="57">287.5</cx:pt>
          <cx:pt idx="58">278.33333299999998</cx:pt>
          <cx:pt idx="59">294</cx:pt>
          <cx:pt idx="60">280</cx:pt>
          <cx:pt idx="61">279</cx:pt>
          <cx:pt idx="62">279</cx:pt>
          <cx:pt idx="63">281.63636400000001</cx:pt>
          <cx:pt idx="64">278.66666700000002</cx:pt>
          <cx:pt idx="65">280</cx:pt>
          <cx:pt idx="66">283.85714300000001</cx:pt>
          <cx:pt idx="67">285</cx:pt>
          <cx:pt idx="68">282.83333299999998</cx:pt>
          <cx:pt idx="69">282</cx:pt>
          <cx:pt idx="70">282.19999999999999</cx:pt>
          <cx:pt idx="71">283.5</cx:pt>
          <cx:pt idx="72">282.60000000000002</cx:pt>
          <cx:pt idx="73">275.55555600000002</cx:pt>
          <cx:pt idx="74">278.09090900000001</cx:pt>
          <cx:pt idx="75">280.55555600000002</cx:pt>
          <cx:pt idx="76">281.72727300000003</cx:pt>
          <cx:pt idx="77">281.44444399999998</cx:pt>
          <cx:pt idx="78">283</cx:pt>
          <cx:pt idx="79">281.25</cx:pt>
          <cx:pt idx="80">274.625</cx:pt>
          <cx:pt idx="81">296</cx:pt>
          <cx:pt idx="82">290.5</cx:pt>
          <cx:pt idx="83">288</cx:pt>
          <cx:pt idx="84">286</cx:pt>
          <cx:pt idx="85">283</cx:pt>
          <cx:pt idx="86">279</cx:pt>
          <cx:pt idx="87">280.33333299999998</cx:pt>
          <cx:pt idx="88">282.36363599999999</cx:pt>
          <cx:pt idx="89">285.25</cx:pt>
          <cx:pt idx="90">280.80000000000001</cx:pt>
          <cx:pt idx="91">280.42857099999998</cx:pt>
          <cx:pt idx="92">283.625</cx:pt>
          <cx:pt idx="93">283.42857099999998</cx:pt>
          <cx:pt idx="94">278</cx:pt>
          <cx:pt idx="95">283</cx:pt>
          <cx:pt idx="96">283.42857099999998</cx:pt>
          <cx:pt idx="97">279</cx:pt>
          <cx:pt idx="98">285.77777800000001</cx:pt>
          <cx:pt idx="99">277.72727300000003</cx:pt>
          <cx:pt idx="100">280.16666700000002</cx:pt>
          <cx:pt idx="101">287</cx:pt>
          <cx:pt idx="102">280.10000000000002</cx:pt>
          <cx:pt idx="103">285.60000000000002</cx:pt>
          <cx:pt idx="104">279.89999999999998</cx:pt>
          <cx:pt idx="105">284.75</cx:pt>
          <cx:pt idx="106">282.545455</cx:pt>
          <cx:pt idx="107">288</cx:pt>
          <cx:pt idx="108">280</cx:pt>
          <cx:pt idx="109">282.5</cx:pt>
          <cx:pt idx="110">276.88888900000001</cx:pt>
          <cx:pt idx="111">281.16666700000002</cx:pt>
          <cx:pt idx="112">277.33333299999998</cx:pt>
          <cx:pt idx="113">285.22222199999999</cx:pt>
          <cx:pt idx="114">281</cx:pt>
          <cx:pt idx="115">283.25</cx:pt>
          <cx:pt idx="116">280.33333299999998</cx:pt>
          <cx:pt idx="117">283</cx:pt>
          <cx:pt idx="118">288</cx:pt>
          <cx:pt idx="119">288.66666700000002</cx:pt>
          <cx:pt idx="120">282.5</cx:pt>
          <cx:pt idx="121">283.5</cx:pt>
          <cx:pt idx="122">282</cx:pt>
          <cx:pt idx="123">281</cx:pt>
          <cx:pt idx="124">281.454545</cx:pt>
          <cx:pt idx="125">281.14285699999999</cx:pt>
          <cx:pt idx="126">282.14285699999999</cx:pt>
          <cx:pt idx="127">284.66666700000002</cx:pt>
          <cx:pt idx="128">290.5</cx:pt>
          <cx:pt idx="129">283.30000000000001</cx:pt>
          <cx:pt idx="130">287.66666700000002</cx:pt>
          <cx:pt idx="131">277.60000000000002</cx:pt>
          <cx:pt idx="132">285.33333299999998</cx:pt>
          <cx:pt idx="133">280.75</cx:pt>
          <cx:pt idx="134">284.88888900000001</cx:pt>
          <cx:pt idx="135">280.88888900000001</cx:pt>
          <cx:pt idx="136">281.125</cx:pt>
          <cx:pt idx="137">279.39999999999998</cx:pt>
          <cx:pt idx="138">282</cx:pt>
          <cx:pt idx="139">284.66666700000002</cx:pt>
          <cx:pt idx="140">273.5</cx:pt>
          <cx:pt idx="141">285</cx:pt>
          <cx:pt idx="142">284.75</cx:pt>
          <cx:pt idx="143">284.33333299999998</cx:pt>
          <cx:pt idx="144">281.75</cx:pt>
          <cx:pt idx="145">281.72727300000003</cx:pt>
          <cx:pt idx="146">279.5</cx:pt>
          <cx:pt idx="147">278.25</cx:pt>
          <cx:pt idx="148">282.5</cx:pt>
          <cx:pt idx="149">280.25</cx:pt>
          <cx:pt idx="150">281.11111099999999</cx:pt>
          <cx:pt idx="151">282.76923099999999</cx:pt>
          <cx:pt idx="152">285</cx:pt>
          <cx:pt idx="153">280</cx:pt>
          <cx:pt idx="154">281.76923099999999</cx:pt>
          <cx:pt idx="155">279.66666700000002</cx:pt>
          <cx:pt idx="156">295</cx:pt>
          <cx:pt idx="157">284</cx:pt>
          <cx:pt idx="158">286</cx:pt>
          <cx:pt idx="159">286.33333299999998</cx:pt>
          <cx:pt idx="160">282.30000000000001</cx:pt>
          <cx:pt idx="161">281.19999999999999</cx:pt>
          <cx:pt idx="162">282.875</cx:pt>
          <cx:pt idx="163">281.39999999999998</cx:pt>
          <cx:pt idx="164">283.85714300000001</cx:pt>
          <cx:pt idx="165">283.80000000000001</cx:pt>
          <cx:pt idx="166">283.5</cx:pt>
          <cx:pt idx="167">290</cx:pt>
          <cx:pt idx="168">290</cx:pt>
          <cx:pt idx="169">287.5</cx:pt>
          <cx:pt idx="170">283.33333299999998</cx:pt>
          <cx:pt idx="171">281.16666700000002</cx:pt>
          <cx:pt idx="172">282.5</cx:pt>
          <cx:pt idx="173">280.5</cx:pt>
          <cx:pt idx="174">282.27272699999997</cx:pt>
          <cx:pt idx="175">285.44444399999998</cx:pt>
          <cx:pt idx="176">285.10000000000002</cx:pt>
          <cx:pt idx="177">285.57142900000002</cx:pt>
          <cx:pt idx="178">285</cx:pt>
          <cx:pt idx="179">294</cx:pt>
          <cx:pt idx="180">284.28571399999998</cx:pt>
          <cx:pt idx="181">283</cx:pt>
          <cx:pt idx="182">289.16666700000002</cx:pt>
          <cx:pt idx="183">281.60000000000002</cx:pt>
          <cx:pt idx="184">281.18181800000002</cx:pt>
          <cx:pt idx="185">283.27272699999997</cx:pt>
          <cx:pt idx="186">281</cx:pt>
          <cx:pt idx="187">278</cx:pt>
          <cx:pt idx="188">283.625</cx:pt>
          <cx:pt idx="189">279.25</cx:pt>
          <cx:pt idx="190">280.625</cx:pt>
          <cx:pt idx="191">281.08333299999998</cx:pt>
        </cx:lvl>
      </cx:numDim>
    </cx:data>
  </cx:chartData>
  <cx:chart>
    <cx:title pos="t" align="ctr" overlay="0">
      <cx:tx>
        <cx:txData>
          <cx:v>Young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>
              <a:latin typeface="Helvetica" pitchFamily="2" charset="0"/>
              <a:ea typeface="Helvetica" pitchFamily="2" charset="0"/>
              <a:cs typeface="Helvetica" pitchFamily="2" charset="0"/>
            </a:defRPr>
          </a:pPr>
          <a:r>
            <a:rPr lang="en-US" sz="18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Helvetica" pitchFamily="2" charset="0"/>
            </a:rPr>
            <a:t>Young</a:t>
          </a:r>
        </a:p>
      </cx:txPr>
    </cx:title>
    <cx:plotArea>
      <cx:plotAreaRegion>
        <cx:series layoutId="clusteredColumn" uniqueId="{D86CBA95-70AD-B74F-87DA-2141665C455D}">
          <cx:tx>
            <cx:txData>
              <cx:f>'[PGA Golf from Jiye.xlsx]Histogram'!$A$1</cx:f>
              <cx:v>TotalStrokesYoung</cx:v>
            </cx:txData>
          </cx:tx>
          <cx:spPr>
            <a:solidFill>
              <a:schemeClr val="accent1">
                <a:lumMod val="60000"/>
                <a:lumOff val="40000"/>
              </a:schemeClr>
            </a:solidFill>
          </cx:spPr>
          <cx:dataLabels pos="outEnd"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400">
                    <a:latin typeface="Helvetica" pitchFamily="2" charset="0"/>
                    <a:ea typeface="Helvetica" pitchFamily="2" charset="0"/>
                    <a:cs typeface="Helvetica" pitchFamily="2" charset="0"/>
                  </a:defRPr>
                </a:pPr>
                <a:endParaRPr lang="en-US" sz="1400" b="0" i="0" u="none" strike="noStrike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Helvetica" pitchFamily="2" charset="0"/>
                </a:endParaRPr>
              </a:p>
            </cx:txPr>
            <cx:visibility seriesName="0" categoryName="0" value="1"/>
          </cx:dataLabels>
          <cx:dataId val="0"/>
          <cx:layoutPr>
            <cx:binning intervalClosed="r" underflow="270" overflow="300">
              <cx:binSize val="5"/>
            </cx:binning>
          </cx:layoutPr>
        </cx:series>
      </cx:plotAreaRegion>
      <cx:axis id="0">
        <cx:catScaling gapWidth="0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200">
                <a:latin typeface="Helvetica" pitchFamily="2" charset="0"/>
                <a:ea typeface="Helvetica" pitchFamily="2" charset="0"/>
                <a:cs typeface="Helvetica" pitchFamily="2" charset="0"/>
              </a:defRPr>
            </a:pPr>
            <a:endParaRPr lang="en-US" sz="12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Helvetica" pitchFamily="2" charset="0"/>
            </a:endParaRPr>
          </a:p>
        </cx:txPr>
      </cx:axis>
      <cx:axis id="1">
        <cx:valScaling/>
        <cx:majorGridlines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>
                <a:latin typeface="Helvetica" pitchFamily="2" charset="0"/>
                <a:ea typeface="Helvetica" pitchFamily="2" charset="0"/>
                <a:cs typeface="Helvetica" pitchFamily="2" charset="0"/>
              </a:defRPr>
            </a:pPr>
            <a:endParaRPr lang="en-US" sz="14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Helvetica" pitchFamily="2" charset="0"/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jpg>
</file>

<file path=ppt/media/image6.png>
</file>

<file path=ppt/media/image7.png>
</file>

<file path=ppt/media/image8.pn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6D44B-2FA4-9A48-B9AE-F746C642FD4E}" type="datetimeFigureOut">
              <a:rPr lang="en-US" smtClean="0"/>
              <a:t>4/6/19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2B21E-17B1-5745-A129-C71392400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87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2B21E-17B1-5745-A129-C713924008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39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F2B21E-17B1-5745-A129-C713924008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265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93332-EBE3-E44F-9443-287E4C5D1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473CA-AA51-5248-A16D-8313E00F1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B970B-FEFF-D242-9FDE-ADEB63E36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5555C-016B-6E4B-B53F-DD232B7F4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C0674-48C0-2240-B058-497579B37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38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C28E6-C0CE-674B-B957-EE44600C7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1817F-4D2B-4846-986A-5346D5A24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7927B-4F7A-8F4B-8106-CEBE3951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D39A9-6075-BB4F-922D-E4F169A02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7C8F5-38C0-8240-B22F-EFEFF98E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37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D6572-9E34-2A4F-89F8-D964D194FA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F3BB6E-EDB9-D445-B1BE-DDF4D9915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483F6-1F51-754C-8AAE-13961BCDA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FF95A-68EF-9D4D-AF76-A2457C7FF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1F8F6-BCF2-6948-B2C6-7A6208F76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9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D67E-583A-9648-93BF-562C6D394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69B9F-84BA-DE40-B4DB-1BADEA302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7D288-B8AE-684C-A88A-F03C547F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BB187-9D6B-7E47-A473-2D7C76C8A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B45DF-F154-A442-B98C-DB6890B0B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888D-841F-E44E-B511-AA84DAA72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C869E-4909-EC42-9575-7937AB166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44331-9067-F84A-AD89-745E2C0C8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F6EA5-0FE2-3C4C-B0BC-5E31FF6A5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0985C-9242-DF47-8AE2-B4F93AB25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13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5A6BB-5A39-0D4C-8325-F1AD07485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EB4E6-0731-C144-9BA8-AB6947D70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3D468-1EBF-F544-AEC1-FD963F55A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E0034-411C-3345-B4AE-DE5D6D63A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3890C-301D-7542-A079-45496E17C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7426F-65B7-5A44-BA35-F9F9610E0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07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1A07A-1121-DD41-A02B-2468C3BE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16DFA-7096-1249-8846-B8A11C0E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8D23B-CFC5-6344-BE7C-8376185C7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E483B-2D85-1945-9684-CE6878E9F0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78EEB5-5753-704F-BB5A-6551A2E569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D4B229-7DC3-E845-9609-963BDD0CA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CE3B20-8C0D-0A4C-BD2B-133A15658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A2F1DC-F730-234D-8684-5900BD1D2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49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5551B-63E5-004D-9C43-733A568CC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518EE9-F7FD-2E40-983A-94A016A9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DDCA9-8980-1C45-AAC7-EA68FBF9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49CEF8-6A4B-DE4F-8365-7B73EB8C7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2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A26E85-5736-C549-B543-C884BE6C1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9BEF9-59A2-FC41-B804-6A61940EA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02679-ED59-A549-8692-7524568C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69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091AF-4057-3842-8DDA-09C748B9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67985-700D-0648-9716-4C7FF8EF2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A9098-2FAA-3449-9603-261D3B7EB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2900D-6D91-6442-8140-4335C9747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9A8272-09B6-2B4C-96F6-53F37CBF9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6A0EC-3162-D14C-8B38-E97B5C42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6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5975-27CD-0A43-A6E1-029BFFCB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314B0-7FC0-6342-8345-D0B4BBF0B7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B5D4E4-0E16-C740-8A5F-7C32444C0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CE2CB-2729-2B4B-AC64-AF7452262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48306-0262-794B-BCF1-26CFB997A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1B549-9E7F-D445-B7BB-F92961502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62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25446E-A6F9-7348-B74E-F0D7B3B95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2FB3C-5633-924A-B68B-E21E9DEC3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6B59E-2C12-034D-B3EB-C10D4B86B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7024C-9696-0941-9464-95B0D32365CA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259FD-973C-DC4F-9070-FC0E5E2F9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6E05D-31CC-1149-876E-157A0FD40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70275-9377-3840-9D8A-1DBAA7431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37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image" Target="../media/image6.png"/><Relationship Id="rId4" Type="http://schemas.microsoft.com/office/2014/relationships/chartEx" Target="../charts/chartEx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microsoft.com/office/2014/relationships/chartEx" Target="../charts/chartEx3.xml"/><Relationship Id="rId5" Type="http://schemas.openxmlformats.org/officeDocument/2006/relationships/image" Target="../media/image9.png"/><Relationship Id="rId4" Type="http://schemas.microsoft.com/office/2014/relationships/chartEx" Target="../charts/chartEx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golf ball on a field&#10;&#10;Description generated with very high confidence">
            <a:extLst>
              <a:ext uri="{FF2B5EF4-FFF2-40B4-BE49-F238E27FC236}">
                <a16:creationId xmlns:a16="http://schemas.microsoft.com/office/drawing/2014/main" id="{03B3CC0C-B46F-495C-B688-A5597FC7D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-69978"/>
            <a:ext cx="12172949" cy="69238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815998-ECCA-8B4B-A0D4-968E1C792976}"/>
              </a:ext>
            </a:extLst>
          </p:cNvPr>
          <p:cNvSpPr/>
          <p:nvPr/>
        </p:nvSpPr>
        <p:spPr>
          <a:xfrm>
            <a:off x="-1145417" y="2479963"/>
            <a:ext cx="15544800" cy="1537855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AAF855-FFD5-E844-B05D-629F83691829}"/>
              </a:ext>
            </a:extLst>
          </p:cNvPr>
          <p:cNvSpPr txBox="1"/>
          <p:nvPr/>
        </p:nvSpPr>
        <p:spPr>
          <a:xfrm>
            <a:off x="2511943" y="2652350"/>
            <a:ext cx="7187282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42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ea typeface="等线"/>
                <a:cs typeface="Helvetica"/>
              </a:rPr>
              <a:t>PGA Golf </a:t>
            </a:r>
            <a:endParaRPr lang="en-US" altLang="zh-CN" sz="420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  <a:ea typeface="等线"/>
              <a:cs typeface="Helvetic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23F27E-0B51-D94C-A38C-F1AA0CF0CBBD}"/>
              </a:ext>
            </a:extLst>
          </p:cNvPr>
          <p:cNvSpPr txBox="1"/>
          <p:nvPr/>
        </p:nvSpPr>
        <p:spPr>
          <a:xfrm>
            <a:off x="3729035" y="3388331"/>
            <a:ext cx="4733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Case</a:t>
            </a:r>
            <a:r>
              <a: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Study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8F5290-2009-714B-8BA7-3D869B3090CD}"/>
              </a:ext>
            </a:extLst>
          </p:cNvPr>
          <p:cNvSpPr txBox="1"/>
          <p:nvPr/>
        </p:nvSpPr>
        <p:spPr>
          <a:xfrm>
            <a:off x="3903192" y="4843100"/>
            <a:ext cx="4743450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Chaitanya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Varma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err="1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Mudundi</a:t>
            </a:r>
            <a:endParaRPr lang="en-US" altLang="zh-CN">
              <a:solidFill>
                <a:schemeClr val="bg1">
                  <a:lumMod val="95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altLang="zh-CN" err="1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Goutham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err="1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Bommu</a:t>
            </a:r>
            <a:endParaRPr lang="en-US" altLang="zh-CN">
              <a:solidFill>
                <a:schemeClr val="bg1">
                  <a:lumMod val="95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altLang="zh-CN" err="1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Hemanchal</a:t>
            </a:r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Joshi</a:t>
            </a:r>
            <a:endParaRPr lang="en-US" altLang="zh-CN">
              <a:solidFill>
                <a:schemeClr val="bg1">
                  <a:lumMod val="95000"/>
                </a:schemeClr>
              </a:solidFill>
              <a:latin typeface="Helvetica" pitchFamily="2" charset="0"/>
              <a:cs typeface="Calibri"/>
            </a:endParaRPr>
          </a:p>
          <a:p>
            <a:pPr algn="ctr"/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Jasmeet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Singh</a:t>
            </a:r>
            <a:endParaRPr lang="en-US" altLang="zh-CN">
              <a:solidFill>
                <a:schemeClr val="bg1">
                  <a:lumMod val="95000"/>
                </a:schemeClr>
              </a:solidFill>
              <a:latin typeface="Helvetica" pitchFamily="2" charset="0"/>
              <a:cs typeface="Calibri"/>
            </a:endParaRPr>
          </a:p>
          <a:p>
            <a:pPr algn="ctr"/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Jiye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Wang</a:t>
            </a:r>
            <a:endParaRPr lang="en-US" altLang="zh-CN">
              <a:solidFill>
                <a:schemeClr val="bg1">
                  <a:lumMod val="95000"/>
                </a:schemeClr>
              </a:solidFill>
              <a:latin typeface="Helvetica" pitchFamily="2" charset="0"/>
              <a:cs typeface="Calibri"/>
            </a:endParaRPr>
          </a:p>
          <a:p>
            <a:pPr algn="ctr"/>
            <a:r>
              <a:rPr lang="en-US" altLang="zh-CN" err="1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Saranjyot</a:t>
            </a:r>
            <a:r>
              <a:rPr lang="zh-CN" altLang="en-US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Singh</a:t>
            </a:r>
            <a:endParaRPr lang="en-US">
              <a:solidFill>
                <a:schemeClr val="bg1">
                  <a:lumMod val="95000"/>
                </a:schemeClr>
              </a:solidFill>
              <a:latin typeface="Helvetica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50E66B-45FD-B14B-A8E8-C3BC82270BC5}"/>
              </a:ext>
            </a:extLst>
          </p:cNvPr>
          <p:cNvCxnSpPr>
            <a:cxnSpLocks/>
          </p:cNvCxnSpPr>
          <p:nvPr/>
        </p:nvCxnSpPr>
        <p:spPr>
          <a:xfrm flipV="1">
            <a:off x="2521527" y="3329219"/>
            <a:ext cx="7168114" cy="46632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09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in a grassy field&#10;&#10;Description automatically generated">
            <a:extLst>
              <a:ext uri="{FF2B5EF4-FFF2-40B4-BE49-F238E27FC236}">
                <a16:creationId xmlns:a16="http://schemas.microsoft.com/office/drawing/2014/main" id="{D0773B2A-D673-3144-9F57-CFB7475D9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" t="36196" r="-55" b="14772"/>
          <a:stretch/>
        </p:blipFill>
        <p:spPr>
          <a:xfrm flipH="1">
            <a:off x="0" y="-1725428"/>
            <a:ext cx="12198865" cy="28865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54520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F08D77-3767-784A-83FF-E14611E62480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DAY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2" name="Picture 11" descr="A person in a black shirt&#10;&#10;Description automatically generated">
            <a:extLst>
              <a:ext uri="{FF2B5EF4-FFF2-40B4-BE49-F238E27FC236}">
                <a16:creationId xmlns:a16="http://schemas.microsoft.com/office/drawing/2014/main" id="{A4D6681D-E938-D94F-BE71-885F9AD0E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57" y="107617"/>
            <a:ext cx="945931" cy="94593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A85F39-1743-054A-8ED5-F1AF1D68A777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1" name="Chart 10">
                <a:extLst>
                  <a:ext uri="{FF2B5EF4-FFF2-40B4-BE49-F238E27FC236}">
                    <a16:creationId xmlns:a16="http://schemas.microsoft.com/office/drawing/2014/main" id="{7D679C24-7947-4D57-BA33-9CC9B1DC56D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693907454"/>
                  </p:ext>
                </p:extLst>
              </p:nvPr>
            </p:nvGraphicFramePr>
            <p:xfrm>
              <a:off x="357293" y="2513086"/>
              <a:ext cx="5801145" cy="353826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11" name="Chart 10">
                <a:extLst>
                  <a:ext uri="{FF2B5EF4-FFF2-40B4-BE49-F238E27FC236}">
                    <a16:creationId xmlns:a16="http://schemas.microsoft.com/office/drawing/2014/main" id="{7D679C24-7947-4D57-BA33-9CC9B1DC56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7293" y="2513086"/>
                <a:ext cx="5801145" cy="3538268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6FE6054-9D3C-47A5-B3E9-C21A635DE640}"/>
              </a:ext>
            </a:extLst>
          </p:cNvPr>
          <p:cNvSpPr txBox="1"/>
          <p:nvPr/>
        </p:nvSpPr>
        <p:spPr>
          <a:xfrm>
            <a:off x="411192" y="1690777"/>
            <a:ext cx="4641011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By comparing the Round 4 scores with Round 1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BDFD7CB1-E233-49E4-BFFF-C852A05232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3073237"/>
              </p:ext>
            </p:extLst>
          </p:nvPr>
        </p:nvGraphicFramePr>
        <p:xfrm>
          <a:off x="6158438" y="1809039"/>
          <a:ext cx="5622370" cy="4049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744419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on a golf course&#10;&#10;Description automatically generated">
            <a:extLst>
              <a:ext uri="{FF2B5EF4-FFF2-40B4-BE49-F238E27FC236}">
                <a16:creationId xmlns:a16="http://schemas.microsoft.com/office/drawing/2014/main" id="{B8C6DAA0-37EF-7B4A-BDBB-015031FD2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6" t="-10554" r="56" b="66918"/>
          <a:stretch/>
        </p:blipFill>
        <p:spPr>
          <a:xfrm flipH="1">
            <a:off x="-6864" y="-663920"/>
            <a:ext cx="12198864" cy="18250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177209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7CCF5-8E44-AC43-B6E0-C94EBC5E333A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DBDA3D-271A-7541-B708-6337DE50C8D4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F0C37B0-C89F-0949-B586-8914FECCF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49" y="107618"/>
            <a:ext cx="1053546" cy="10535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1D37E1-77FD-9E45-BC09-A1F27CDA813F}"/>
              </a:ext>
            </a:extLst>
          </p:cNvPr>
          <p:cNvSpPr txBox="1"/>
          <p:nvPr/>
        </p:nvSpPr>
        <p:spPr>
          <a:xfrm>
            <a:off x="410703" y="1515395"/>
            <a:ext cx="57275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Take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40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as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the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separation.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5" name="Chart 14">
                <a:extLst>
                  <a:ext uri="{FF2B5EF4-FFF2-40B4-BE49-F238E27FC236}">
                    <a16:creationId xmlns:a16="http://schemas.microsoft.com/office/drawing/2014/main" id="{3B998D1E-707B-2E46-9BBD-DB423192592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78007965"/>
                  </p:ext>
                </p:extLst>
              </p:nvPr>
            </p:nvGraphicFramePr>
            <p:xfrm>
              <a:off x="6040715" y="1943220"/>
              <a:ext cx="5867194" cy="296848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15" name="Chart 14">
                <a:extLst>
                  <a:ext uri="{FF2B5EF4-FFF2-40B4-BE49-F238E27FC236}">
                    <a16:creationId xmlns:a16="http://schemas.microsoft.com/office/drawing/2014/main" id="{3B998D1E-707B-2E46-9BBD-DB42319259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40715" y="1943220"/>
                <a:ext cx="5867194" cy="2968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6" name="Chart 15">
                <a:extLst>
                  <a:ext uri="{FF2B5EF4-FFF2-40B4-BE49-F238E27FC236}">
                    <a16:creationId xmlns:a16="http://schemas.microsoft.com/office/drawing/2014/main" id="{9F70EB7A-A815-774C-8A71-EF6987EF613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618275416"/>
                  </p:ext>
                </p:extLst>
              </p:nvPr>
            </p:nvGraphicFramePr>
            <p:xfrm>
              <a:off x="168555" y="1943220"/>
              <a:ext cx="5867194" cy="296848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16" name="Chart 15">
                <a:extLst>
                  <a:ext uri="{FF2B5EF4-FFF2-40B4-BE49-F238E27FC236}">
                    <a16:creationId xmlns:a16="http://schemas.microsoft.com/office/drawing/2014/main" id="{9F70EB7A-A815-774C-8A71-EF6987EF61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555" y="1943220"/>
                <a:ext cx="5867194" cy="2968486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6ED8130-CDA7-184E-B644-DD8B39A417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41959"/>
              </p:ext>
            </p:extLst>
          </p:nvPr>
        </p:nvGraphicFramePr>
        <p:xfrm>
          <a:off x="492367" y="5031464"/>
          <a:ext cx="1141553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3047">
                  <a:extLst>
                    <a:ext uri="{9D8B030D-6E8A-4147-A177-3AD203B41FA5}">
                      <a16:colId xmlns:a16="http://schemas.microsoft.com/office/drawing/2014/main" val="3035241646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3266905426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3974831314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2076950123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1296127750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1643821605"/>
                    </a:ext>
                  </a:extLst>
                </a:gridCol>
                <a:gridCol w="1214212">
                  <a:extLst>
                    <a:ext uri="{9D8B030D-6E8A-4147-A177-3AD203B41FA5}">
                      <a16:colId xmlns:a16="http://schemas.microsoft.com/office/drawing/2014/main" val="1021659867"/>
                    </a:ext>
                  </a:extLst>
                </a:gridCol>
                <a:gridCol w="872197">
                  <a:extLst>
                    <a:ext uri="{9D8B030D-6E8A-4147-A177-3AD203B41FA5}">
                      <a16:colId xmlns:a16="http://schemas.microsoft.com/office/drawing/2014/main" val="2838354944"/>
                    </a:ext>
                  </a:extLst>
                </a:gridCol>
                <a:gridCol w="815338">
                  <a:extLst>
                    <a:ext uri="{9D8B030D-6E8A-4147-A177-3AD203B41FA5}">
                      <a16:colId xmlns:a16="http://schemas.microsoft.com/office/drawing/2014/main" val="3921401421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2259280704"/>
                    </a:ext>
                  </a:extLst>
                </a:gridCol>
                <a:gridCol w="967249">
                  <a:extLst>
                    <a:ext uri="{9D8B030D-6E8A-4147-A177-3AD203B41FA5}">
                      <a16:colId xmlns:a16="http://schemas.microsoft.com/office/drawing/2014/main" val="3913535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Total</a:t>
                      </a:r>
                      <a:r>
                        <a:rPr lang="zh-CN" alt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Strokes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Average</a:t>
                      </a:r>
                      <a:r>
                        <a:rPr lang="zh-CN" alt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Drive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</a:t>
                      </a:r>
                      <a:r>
                        <a:rPr lang="zh-CN" alt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Fairway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</a:t>
                      </a:r>
                      <a:r>
                        <a:rPr lang="zh-CN" alt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GIR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Putt</a:t>
                      </a:r>
                      <a:r>
                        <a:rPr lang="zh-CN" alt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Round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393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STDEV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EAN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STDEV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STDEV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STDEV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STDEV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4629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Young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283.18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4.00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281.68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7.99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59.49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7.72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64.58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5.02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30.60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3.07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366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Old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283.95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5.41↑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275.78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8.90↑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62.85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7.93↑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62.95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5.94↑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31.60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6.19↑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760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851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standing on a golf course&#10;&#10;Description automatically generated">
            <a:extLst>
              <a:ext uri="{FF2B5EF4-FFF2-40B4-BE49-F238E27FC236}">
                <a16:creationId xmlns:a16="http://schemas.microsoft.com/office/drawing/2014/main" id="{2A915DD1-2EAB-1747-BA23-965AEB8A4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6" t="-10554" r="56" b="66918"/>
          <a:stretch/>
        </p:blipFill>
        <p:spPr>
          <a:xfrm flipH="1">
            <a:off x="-6864" y="-663920"/>
            <a:ext cx="12198864" cy="18250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233916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7CCF5-8E44-AC43-B6E0-C94EBC5E333A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DBDA3D-271A-7541-B708-6337DE50C8D4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F0C37B0-C89F-0949-B586-8914FECCFC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549" y="107618"/>
            <a:ext cx="1053546" cy="1053546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9CE26FEE-6C44-A849-942C-635539D44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330" y="2919311"/>
            <a:ext cx="7047571" cy="3585573"/>
          </a:xfrm>
        </p:spPr>
        <p:txBody>
          <a:bodyPr>
            <a:normAutofit/>
          </a:bodyPr>
          <a:lstStyle/>
          <a:p>
            <a:pPr algn="l"/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-μ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= 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(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x̅</a:t>
            </a:r>
            <a:r>
              <a:rPr lang="en-US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– 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x̅</a:t>
            </a:r>
            <a:r>
              <a:rPr lang="en-US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)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± Z√(S</a:t>
            </a:r>
            <a:r>
              <a:rPr lang="en-CA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 baseline="30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2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/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n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+ S</a:t>
            </a:r>
            <a:r>
              <a:rPr lang="en-CA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 baseline="30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2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/n</a:t>
            </a:r>
            <a:r>
              <a:rPr lang="en-CA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) </a:t>
            </a:r>
          </a:p>
          <a:p>
            <a:pPr algn="l"/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CI98%	=&gt; Z=2.33</a:t>
            </a:r>
          </a:p>
          <a:p>
            <a:pPr algn="l"/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x̅</a:t>
            </a:r>
            <a:r>
              <a:rPr lang="en-US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=283.18            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S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=4.00              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n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=192    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  <a:p>
            <a:pPr algn="l"/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x̅</a:t>
            </a:r>
            <a:r>
              <a:rPr lang="en-US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=283.95            S</a:t>
            </a:r>
            <a:r>
              <a:rPr lang="en-CA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=5.41              n</a:t>
            </a:r>
            <a:r>
              <a:rPr lang="en-CA" sz="220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=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68</a:t>
            </a:r>
          </a:p>
          <a:p>
            <a:pPr algn="l"/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-μ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= 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(283.18–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283.95</a:t>
            </a:r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)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± 2.33√(4.00</a:t>
            </a:r>
            <a:r>
              <a:rPr lang="en-CA" sz="2200" baseline="30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2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/192+ 5.41</a:t>
            </a:r>
            <a:r>
              <a:rPr lang="en-CA" sz="2200" baseline="300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2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/68)    </a:t>
            </a:r>
          </a:p>
          <a:p>
            <a:pPr algn="l"/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         =-0.77 ± 0.72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  <a:p>
            <a:pPr algn="l"/>
            <a:r>
              <a:rPr 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         -1.49  &lt; 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-μ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r>
              <a:rPr lang="en-CA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&lt;  -0.05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531F20B-A5D8-A14C-997D-3BAB2E1CF9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731229"/>
              </p:ext>
            </p:extLst>
          </p:nvPr>
        </p:nvGraphicFramePr>
        <p:xfrm>
          <a:off x="7518414" y="2919311"/>
          <a:ext cx="436525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834">
                  <a:extLst>
                    <a:ext uri="{9D8B030D-6E8A-4147-A177-3AD203B41FA5}">
                      <a16:colId xmlns:a16="http://schemas.microsoft.com/office/drawing/2014/main" val="2263577183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685370109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264735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y</a:t>
                      </a:r>
                      <a:r>
                        <a:rPr lang="en-CA" baseline="-25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CA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Difference Interval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Total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Strokes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-1.49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-0.05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065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Average Drive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4.68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7.12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8316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Fairway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-4.55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-2.33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67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GIR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0.82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2.44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9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Putt Round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-1.78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-0.22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12407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5BF2113-B7F0-0346-B495-29E6F15938EA}"/>
              </a:ext>
            </a:extLst>
          </p:cNvPr>
          <p:cNvSpPr txBox="1"/>
          <p:nvPr/>
        </p:nvSpPr>
        <p:spPr>
          <a:xfrm>
            <a:off x="410702" y="1796754"/>
            <a:ext cx="66368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Take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40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as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the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separation.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Identifying 98% confidence Interval for 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y</a:t>
            </a:r>
            <a:r>
              <a:rPr lang="en-CA" sz="22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-μ</a:t>
            </a:r>
            <a:r>
              <a:rPr lang="en-CA" sz="2200" baseline="-250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o</a:t>
            </a:r>
            <a:endParaRPr lang="en-US" altLang="zh-CN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154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on a golf course&#10;&#10;Description automatically generated">
            <a:extLst>
              <a:ext uri="{FF2B5EF4-FFF2-40B4-BE49-F238E27FC236}">
                <a16:creationId xmlns:a16="http://schemas.microsoft.com/office/drawing/2014/main" id="{B8C6DAA0-37EF-7B4A-BDBB-015031FD2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6" t="-10554" r="56" b="66918"/>
          <a:stretch/>
        </p:blipFill>
        <p:spPr>
          <a:xfrm flipH="1">
            <a:off x="-6864" y="-663920"/>
            <a:ext cx="12198864" cy="18250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233916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7CCF5-8E44-AC43-B6E0-C94EBC5E333A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DBDA3D-271A-7541-B708-6337DE50C8D4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8F0C37B0-C89F-0949-B586-8914FECCF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49" y="107618"/>
            <a:ext cx="1053546" cy="1053546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531F20B-A5D8-A14C-997D-3BAB2E1CF9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8336216"/>
              </p:ext>
            </p:extLst>
          </p:nvPr>
        </p:nvGraphicFramePr>
        <p:xfrm>
          <a:off x="1074379" y="2621527"/>
          <a:ext cx="436525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834">
                  <a:extLst>
                    <a:ext uri="{9D8B030D-6E8A-4147-A177-3AD203B41FA5}">
                      <a16:colId xmlns:a16="http://schemas.microsoft.com/office/drawing/2014/main" val="2263577183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685370109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264735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y</a:t>
                      </a:r>
                      <a:r>
                        <a:rPr lang="en-CA" baseline="-25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CA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Difference Interval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Total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Strokes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0.50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0.72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065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Average Drive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3.12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5.36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8316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Fairway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-4.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35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-2.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2</a:t>
                      </a:r>
                      <a:r>
                        <a:rPr lang="en-US">
                          <a:solidFill>
                            <a:srgbClr val="00B050"/>
                          </a:solidFill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67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GIR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</a:t>
                      </a:r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76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0.64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9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Putt Round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0.03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1.07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12407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5BF2113-B7F0-0346-B495-29E6F15938EA}"/>
              </a:ext>
            </a:extLst>
          </p:cNvPr>
          <p:cNvSpPr txBox="1"/>
          <p:nvPr/>
        </p:nvSpPr>
        <p:spPr>
          <a:xfrm>
            <a:off x="1074378" y="2190640"/>
            <a:ext cx="46652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Take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30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as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the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separation.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886C063-E23F-6C44-BAD1-4B90836C3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816699"/>
              </p:ext>
            </p:extLst>
          </p:nvPr>
        </p:nvGraphicFramePr>
        <p:xfrm>
          <a:off x="6595190" y="2621527"/>
          <a:ext cx="436525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834">
                  <a:extLst>
                    <a:ext uri="{9D8B030D-6E8A-4147-A177-3AD203B41FA5}">
                      <a16:colId xmlns:a16="http://schemas.microsoft.com/office/drawing/2014/main" val="2263577183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685370109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264735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y</a:t>
                      </a:r>
                      <a:r>
                        <a:rPr lang="en-CA" baseline="-25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CA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 </a:t>
                      </a:r>
                      <a:r>
                        <a:rPr lang="en-CA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μ</a:t>
                      </a:r>
                      <a:r>
                        <a:rPr lang="en-CA" baseline="-250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Difference Interval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Total 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Strokes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-1.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09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0.0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065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Average Drive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3.01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5.11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8316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Fairway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3</a:t>
                      </a:r>
                      <a:r>
                        <a:rPr lang="en-US">
                          <a:solidFill>
                            <a:srgbClr val="00B050"/>
                          </a:solidFill>
                        </a:rPr>
                        <a:t>.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92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B050"/>
                          </a:solidFill>
                        </a:rPr>
                        <a:t>-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1</a:t>
                      </a:r>
                      <a:r>
                        <a:rPr lang="en-US">
                          <a:solidFill>
                            <a:srgbClr val="00B050"/>
                          </a:solidFill>
                        </a:rPr>
                        <a:t>.</a:t>
                      </a:r>
                      <a:r>
                        <a:rPr lang="en-US" altLang="zh-CN">
                          <a:solidFill>
                            <a:srgbClr val="00B050"/>
                          </a:solidFill>
                        </a:rPr>
                        <a:t>98</a:t>
                      </a:r>
                      <a:endParaRPr lang="en-US">
                        <a:solidFill>
                          <a:srgbClr val="00B05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67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Percentage GIR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-0</a:t>
                      </a:r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</a:t>
                      </a:r>
                      <a:r>
                        <a:rPr lang="en-US" altLang="zh-CN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</a:t>
                      </a:r>
                      <a:endParaRPr 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9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Putt Round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-1.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04</a:t>
                      </a:r>
                      <a:endParaRPr lang="en-US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0.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US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12407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585A076-2687-144C-895D-08E61909711B}"/>
              </a:ext>
            </a:extLst>
          </p:cNvPr>
          <p:cNvSpPr txBox="1"/>
          <p:nvPr/>
        </p:nvSpPr>
        <p:spPr>
          <a:xfrm>
            <a:off x="6595190" y="2190640"/>
            <a:ext cx="43652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Take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35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as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the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age</a:t>
            </a:r>
            <a:r>
              <a:rPr lang="zh-CN" altLang="en-US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2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separation.</a:t>
            </a:r>
            <a:endParaRPr lang="en-US" sz="22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92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D351D2-518B-964A-9A52-98E18F8C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41" y="616132"/>
            <a:ext cx="5991455" cy="3963928"/>
          </a:xfrm>
          <a:prstGeom prst="rect">
            <a:avLst/>
          </a:prstGeom>
        </p:spPr>
      </p:pic>
      <p:sp>
        <p:nvSpPr>
          <p:cNvPr id="36" name="Rectangle 3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55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F2390D-4896-9247-AE8E-2E59E9C47A2D}"/>
              </a:ext>
            </a:extLst>
          </p:cNvPr>
          <p:cNvSpPr txBox="1"/>
          <p:nvPr/>
        </p:nvSpPr>
        <p:spPr>
          <a:xfrm>
            <a:off x="8178622" y="714374"/>
            <a:ext cx="3275436" cy="5643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Hypothesis testing of means of samples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solidFill>
                  <a:srgbClr val="FFFFFF"/>
                </a:solidFill>
              </a:rPr>
              <a:t>aged &gt;= 40 and age &lt; 40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Total strokes as metric of calculation.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u="sng">
                <a:solidFill>
                  <a:srgbClr val="FFFFFF"/>
                </a:solidFill>
              </a:rPr>
              <a:t>Given data: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u="sng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Alpha=0.05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DF=68-1=67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Young	=&gt; Population mean y			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Old 	=&gt;population mean o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u="sng" err="1">
                <a:solidFill>
                  <a:srgbClr val="FFFFFF"/>
                </a:solidFill>
              </a:rPr>
              <a:t>Hypotesis</a:t>
            </a:r>
            <a:r>
              <a:rPr lang="en-US" sz="1400" u="sng">
                <a:solidFill>
                  <a:srgbClr val="FFFFFF"/>
                </a:solidFill>
              </a:rPr>
              <a:t> statement: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u="sng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Ho : </a:t>
            </a:r>
            <a:r>
              <a:rPr lang="en-US" sz="1400" err="1">
                <a:solidFill>
                  <a:srgbClr val="FFFFFF"/>
                </a:solidFill>
              </a:rPr>
              <a:t>Pmean</a:t>
            </a:r>
            <a:r>
              <a:rPr lang="en-US" sz="1400">
                <a:solidFill>
                  <a:srgbClr val="FFFFFF"/>
                </a:solidFill>
              </a:rPr>
              <a:t> y=</a:t>
            </a:r>
            <a:r>
              <a:rPr lang="en-US" sz="1400" err="1">
                <a:solidFill>
                  <a:srgbClr val="FFFFFF"/>
                </a:solidFill>
              </a:rPr>
              <a:t>Pmean</a:t>
            </a:r>
            <a:r>
              <a:rPr lang="en-US" sz="1400">
                <a:solidFill>
                  <a:srgbClr val="FFFFFF"/>
                </a:solidFill>
              </a:rPr>
              <a:t> o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solidFill>
                  <a:srgbClr val="FFFFFF"/>
                </a:solidFill>
              </a:rPr>
              <a:t>     (performance is same)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H1 : </a:t>
            </a:r>
            <a:r>
              <a:rPr lang="en-US" sz="1400" err="1">
                <a:solidFill>
                  <a:srgbClr val="FFFFFF"/>
                </a:solidFill>
              </a:rPr>
              <a:t>Pmean</a:t>
            </a:r>
            <a:r>
              <a:rPr lang="en-US" sz="1400">
                <a:solidFill>
                  <a:srgbClr val="FFFFFF"/>
                </a:solidFill>
              </a:rPr>
              <a:t> y&gt;</a:t>
            </a:r>
            <a:r>
              <a:rPr lang="en-US" sz="1400" err="1">
                <a:solidFill>
                  <a:srgbClr val="FFFFFF"/>
                </a:solidFill>
              </a:rPr>
              <a:t>pmean</a:t>
            </a:r>
            <a:r>
              <a:rPr lang="en-US" sz="1400">
                <a:solidFill>
                  <a:srgbClr val="FFFFFF"/>
                </a:solidFill>
              </a:rPr>
              <a:t> o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solidFill>
                  <a:srgbClr val="FFFFFF"/>
                </a:solidFill>
              </a:rPr>
              <a:t>     (young performed well than old)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u="sng">
                <a:solidFill>
                  <a:srgbClr val="FFFFFF"/>
                </a:solidFill>
              </a:rPr>
              <a:t>Finding t value: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t=(</a:t>
            </a:r>
            <a:r>
              <a:rPr lang="en-US" sz="1400" err="1">
                <a:solidFill>
                  <a:srgbClr val="FFFFFF"/>
                </a:solidFill>
              </a:rPr>
              <a:t>x̅</a:t>
            </a:r>
            <a:r>
              <a:rPr lang="en-US" sz="1400" baseline="-25000" err="1">
                <a:solidFill>
                  <a:srgbClr val="FFFFFF"/>
                </a:solidFill>
              </a:rPr>
              <a:t>y</a:t>
            </a:r>
            <a:r>
              <a:rPr lang="en-US" sz="1400">
                <a:solidFill>
                  <a:srgbClr val="FFFFFF"/>
                </a:solidFill>
              </a:rPr>
              <a:t>– </a:t>
            </a:r>
            <a:r>
              <a:rPr lang="en-US" sz="1400" err="1">
                <a:solidFill>
                  <a:srgbClr val="FFFFFF"/>
                </a:solidFill>
              </a:rPr>
              <a:t>x̅</a:t>
            </a:r>
            <a:r>
              <a:rPr lang="en-US" sz="1400" baseline="-25000" err="1">
                <a:solidFill>
                  <a:srgbClr val="FFFFFF"/>
                </a:solidFill>
              </a:rPr>
              <a:t>o</a:t>
            </a:r>
            <a:r>
              <a:rPr lang="en-US" sz="1400">
                <a:solidFill>
                  <a:srgbClr val="FFFFFF"/>
                </a:solidFill>
              </a:rPr>
              <a:t>) – (μ</a:t>
            </a:r>
            <a:r>
              <a:rPr lang="en-US" sz="1400" baseline="-25000">
                <a:solidFill>
                  <a:srgbClr val="FFFFFF"/>
                </a:solidFill>
              </a:rPr>
              <a:t>y</a:t>
            </a:r>
            <a:r>
              <a:rPr lang="en-US" sz="1400">
                <a:solidFill>
                  <a:srgbClr val="FFFFFF"/>
                </a:solidFill>
              </a:rPr>
              <a:t>-μ</a:t>
            </a:r>
            <a:r>
              <a:rPr lang="en-US" sz="1400" baseline="-25000">
                <a:solidFill>
                  <a:srgbClr val="FFFFFF"/>
                </a:solidFill>
              </a:rPr>
              <a:t>0 )  </a:t>
            </a:r>
            <a:r>
              <a:rPr lang="en-US" sz="1400">
                <a:solidFill>
                  <a:srgbClr val="FFFFFF"/>
                </a:solidFill>
              </a:rPr>
              <a:t>/√(S</a:t>
            </a:r>
            <a:r>
              <a:rPr lang="en-US" sz="1400" baseline="-25000">
                <a:solidFill>
                  <a:srgbClr val="FFFFFF"/>
                </a:solidFill>
              </a:rPr>
              <a:t>y</a:t>
            </a:r>
            <a:r>
              <a:rPr lang="en-US" sz="1400" baseline="30000">
                <a:solidFill>
                  <a:srgbClr val="FFFFFF"/>
                </a:solidFill>
              </a:rPr>
              <a:t>2</a:t>
            </a:r>
            <a:r>
              <a:rPr lang="en-US" sz="1400">
                <a:solidFill>
                  <a:srgbClr val="FFFFFF"/>
                </a:solidFill>
              </a:rPr>
              <a:t>/</a:t>
            </a:r>
            <a:r>
              <a:rPr lang="en-US" sz="1400" err="1">
                <a:solidFill>
                  <a:srgbClr val="FFFFFF"/>
                </a:solidFill>
              </a:rPr>
              <a:t>n</a:t>
            </a:r>
            <a:r>
              <a:rPr lang="en-US" sz="1400" baseline="-25000" err="1">
                <a:solidFill>
                  <a:srgbClr val="FFFFFF"/>
                </a:solidFill>
              </a:rPr>
              <a:t>y</a:t>
            </a:r>
            <a:r>
              <a:rPr lang="en-US" sz="1400">
                <a:solidFill>
                  <a:srgbClr val="FFFFFF"/>
                </a:solidFill>
              </a:rPr>
              <a:t>+ S</a:t>
            </a:r>
            <a:r>
              <a:rPr lang="en-US" sz="1400" baseline="-25000">
                <a:solidFill>
                  <a:srgbClr val="FFFFFF"/>
                </a:solidFill>
              </a:rPr>
              <a:t>o</a:t>
            </a:r>
            <a:r>
              <a:rPr lang="en-US" sz="1400" baseline="30000">
                <a:solidFill>
                  <a:srgbClr val="FFFFFF"/>
                </a:solidFill>
              </a:rPr>
              <a:t>2</a:t>
            </a:r>
            <a:r>
              <a:rPr lang="en-US" sz="1400">
                <a:solidFill>
                  <a:srgbClr val="FFFFFF"/>
                </a:solidFill>
              </a:rPr>
              <a:t>/n</a:t>
            </a:r>
            <a:r>
              <a:rPr lang="en-US" sz="1400" baseline="-25000">
                <a:solidFill>
                  <a:srgbClr val="FFFFFF"/>
                </a:solidFill>
              </a:rPr>
              <a:t>o</a:t>
            </a:r>
            <a:r>
              <a:rPr lang="en-US" sz="1400">
                <a:solidFill>
                  <a:srgbClr val="FFFFFF"/>
                </a:solidFill>
              </a:rPr>
              <a:t>)=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>
                <a:solidFill>
                  <a:srgbClr val="FFFFFF"/>
                </a:solidFill>
              </a:rPr>
              <a:t>1.43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FFFFFF"/>
                </a:solidFill>
              </a:rPr>
              <a:t>As t&lt;alpha =&gt;stay with null hypothesis.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u="sng">
                <a:solidFill>
                  <a:srgbClr val="FFFFFF"/>
                </a:solidFill>
              </a:rPr>
              <a:t>Conclusion: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u="sng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rgbClr val="FFFFFF"/>
                </a:solidFill>
              </a:rPr>
              <a:t>There is no perfect evidence to state that player who are young have  performed well than old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>
              <a:solidFill>
                <a:srgbClr val="FFFFFF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875512-1B46-B044-ABC4-ADD4935325A6}"/>
              </a:ext>
            </a:extLst>
          </p:cNvPr>
          <p:cNvCxnSpPr>
            <a:cxnSpLocks/>
          </p:cNvCxnSpPr>
          <p:nvPr/>
        </p:nvCxnSpPr>
        <p:spPr>
          <a:xfrm>
            <a:off x="3731341" y="871538"/>
            <a:ext cx="1" cy="33474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37BE6C-2F83-3C4C-93DA-257B86CBB8DA}"/>
              </a:ext>
            </a:extLst>
          </p:cNvPr>
          <p:cNvCxnSpPr>
            <a:cxnSpLocks/>
          </p:cNvCxnSpPr>
          <p:nvPr/>
        </p:nvCxnSpPr>
        <p:spPr>
          <a:xfrm>
            <a:off x="4498749" y="2014538"/>
            <a:ext cx="0" cy="22702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713185A-562A-4544-A964-5CD8FA5D06AA}"/>
              </a:ext>
            </a:extLst>
          </p:cNvPr>
          <p:cNvSpPr txBox="1"/>
          <p:nvPr/>
        </p:nvSpPr>
        <p:spPr>
          <a:xfrm>
            <a:off x="4219679" y="4284811"/>
            <a:ext cx="663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1.43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8B5BA0-D2BA-914B-BAAA-B9802B36A6F2}"/>
              </a:ext>
            </a:extLst>
          </p:cNvPr>
          <p:cNvSpPr txBox="1"/>
          <p:nvPr/>
        </p:nvSpPr>
        <p:spPr>
          <a:xfrm>
            <a:off x="1767566" y="5045698"/>
            <a:ext cx="392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Hypothesis test for difference of means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3392F4-4DB2-8640-A98C-FEB8BA4DD86F}"/>
              </a:ext>
            </a:extLst>
          </p:cNvPr>
          <p:cNvSpPr/>
          <p:nvPr/>
        </p:nvSpPr>
        <p:spPr>
          <a:xfrm>
            <a:off x="4876136" y="4301132"/>
            <a:ext cx="447774" cy="205046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C42764-702D-0E47-BD55-63693DBE3959}"/>
              </a:ext>
            </a:extLst>
          </p:cNvPr>
          <p:cNvSpPr txBox="1"/>
          <p:nvPr/>
        </p:nvSpPr>
        <p:spPr>
          <a:xfrm>
            <a:off x="4931262" y="4218989"/>
            <a:ext cx="663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1.67</a:t>
            </a:r>
          </a:p>
        </p:txBody>
      </p:sp>
    </p:spTree>
    <p:extLst>
      <p:ext uri="{BB962C8B-B14F-4D97-AF65-F5344CB8AC3E}">
        <p14:creationId xmlns:p14="http://schemas.microsoft.com/office/powerpoint/2010/main" val="3199571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rass, golf, athletic game, sport&#10;&#10;Description automatically generated">
            <a:extLst>
              <a:ext uri="{FF2B5EF4-FFF2-40B4-BE49-F238E27FC236}">
                <a16:creationId xmlns:a16="http://schemas.microsoft.com/office/drawing/2014/main" id="{6E6B338C-FD86-5946-ADA1-5CC360EA7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217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69D60E-9B60-3D4B-9D5E-2725B11B802C}"/>
              </a:ext>
            </a:extLst>
          </p:cNvPr>
          <p:cNvSpPr/>
          <p:nvPr/>
        </p:nvSpPr>
        <p:spPr>
          <a:xfrm>
            <a:off x="-1145417" y="2479963"/>
            <a:ext cx="15544800" cy="1537855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A05B13-C304-C543-A340-7ECBD8FFE753}"/>
              </a:ext>
            </a:extLst>
          </p:cNvPr>
          <p:cNvSpPr txBox="1"/>
          <p:nvPr/>
        </p:nvSpPr>
        <p:spPr>
          <a:xfrm>
            <a:off x="2511943" y="2652350"/>
            <a:ext cx="7187282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42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ea typeface="等线"/>
                <a:cs typeface="Helvetica"/>
              </a:rPr>
              <a:t>Thank</a:t>
            </a:r>
            <a:r>
              <a:rPr lang="zh-CN" altLang="en-US" sz="42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ea typeface="等线"/>
                <a:cs typeface="Helvetica"/>
              </a:rPr>
              <a:t> </a:t>
            </a:r>
            <a:r>
              <a:rPr lang="en-US" altLang="zh-CN" sz="42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ea typeface="等线"/>
                <a:cs typeface="Helvetica"/>
              </a:rPr>
              <a:t>You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52B966-1594-824D-A720-88BACFF12E39}"/>
              </a:ext>
            </a:extLst>
          </p:cNvPr>
          <p:cNvSpPr txBox="1"/>
          <p:nvPr/>
        </p:nvSpPr>
        <p:spPr>
          <a:xfrm>
            <a:off x="3729035" y="3388331"/>
            <a:ext cx="4733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Questions</a:t>
            </a:r>
            <a:r>
              <a: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?</a:t>
            </a:r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593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319F28-9B49-F641-9238-F82C5D63BE94}"/>
              </a:ext>
            </a:extLst>
          </p:cNvPr>
          <p:cNvSpPr/>
          <p:nvPr/>
        </p:nvSpPr>
        <p:spPr>
          <a:xfrm>
            <a:off x="595423" y="499730"/>
            <a:ext cx="5039833" cy="622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99079B-735F-D84F-B0CB-DA0578B1BB33}"/>
              </a:ext>
            </a:extLst>
          </p:cNvPr>
          <p:cNvSpPr txBox="1"/>
          <p:nvPr/>
        </p:nvSpPr>
        <p:spPr>
          <a:xfrm>
            <a:off x="1548384" y="1339334"/>
            <a:ext cx="801014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PGA Tournament:</a:t>
            </a:r>
          </a:p>
          <a:p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The data contains averages of different attributes like Total strokes, Average drive, percentage fairway, percentage </a:t>
            </a:r>
            <a:r>
              <a:rPr lang="en-US" err="1"/>
              <a:t>GIR,put</a:t>
            </a:r>
            <a:r>
              <a:rPr lang="en-US"/>
              <a:t> round etc. of players in PGA tournament.</a:t>
            </a:r>
          </a:p>
          <a:p>
            <a:endParaRPr lang="en-US"/>
          </a:p>
          <a:p>
            <a:r>
              <a:rPr lang="en-US"/>
              <a:t>An analysis has been done to answer the following questions:</a:t>
            </a:r>
          </a:p>
          <a:p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/>
              <a:t>Are scores different from the first day to the last day?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/>
              <a:t>Are young people doing better than those who are older?</a:t>
            </a:r>
          </a:p>
          <a:p>
            <a:pPr lvl="1"/>
            <a:endParaRPr lang="en-CA"/>
          </a:p>
          <a:p>
            <a:r>
              <a:rPr lang="en-US"/>
              <a:t>The techniques that are used to make the analysis are: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Indexing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Determining Confidence Intervals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Hypothesis testing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Z-test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63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6DEF2C6-335A-0145-9627-E4029BB41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423" y="1294771"/>
            <a:ext cx="7368363" cy="3585573"/>
          </a:xfrm>
        </p:spPr>
        <p:txBody>
          <a:bodyPr>
            <a:normAutofit/>
          </a:bodyPr>
          <a:lstStyle/>
          <a:p>
            <a:pPr algn="l"/>
            <a:r>
              <a:rPr lang="en-CA" err="1"/>
              <a:t>μ</a:t>
            </a:r>
            <a:r>
              <a:rPr lang="en-CA" baseline="-25000" err="1"/>
              <a:t>y</a:t>
            </a:r>
            <a:r>
              <a:rPr lang="en-CA" err="1"/>
              <a:t>-μ</a:t>
            </a:r>
            <a:r>
              <a:rPr lang="en-CA" baseline="-25000" err="1"/>
              <a:t>o</a:t>
            </a:r>
            <a:r>
              <a:rPr lang="en-CA"/>
              <a:t> = </a:t>
            </a:r>
            <a:r>
              <a:rPr lang="en-US"/>
              <a:t>(</a:t>
            </a:r>
            <a:r>
              <a:rPr lang="en-CA"/>
              <a:t>x̅</a:t>
            </a:r>
            <a:r>
              <a:rPr lang="en-US" baseline="-25000"/>
              <a:t>y</a:t>
            </a:r>
            <a:r>
              <a:rPr lang="en-US"/>
              <a:t>– </a:t>
            </a:r>
            <a:r>
              <a:rPr lang="en-CA"/>
              <a:t>x̅</a:t>
            </a:r>
            <a:r>
              <a:rPr lang="en-US" baseline="-25000"/>
              <a:t>o</a:t>
            </a:r>
            <a:r>
              <a:rPr lang="en-US"/>
              <a:t>)</a:t>
            </a:r>
            <a:r>
              <a:rPr lang="en-CA"/>
              <a:t> ± Z√(S</a:t>
            </a:r>
            <a:r>
              <a:rPr lang="en-CA" baseline="-25000"/>
              <a:t>y</a:t>
            </a:r>
            <a:r>
              <a:rPr lang="en-CA" baseline="30000"/>
              <a:t>2</a:t>
            </a:r>
            <a:r>
              <a:rPr lang="en-CA"/>
              <a:t>/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/>
              <a:t>+ S</a:t>
            </a:r>
            <a:r>
              <a:rPr lang="en-CA" baseline="-25000"/>
              <a:t>o</a:t>
            </a:r>
            <a:r>
              <a:rPr lang="en-CA" baseline="30000"/>
              <a:t>2</a:t>
            </a:r>
            <a:r>
              <a:rPr lang="en-CA"/>
              <a:t>/n</a:t>
            </a:r>
            <a:r>
              <a:rPr lang="en-CA" baseline="-25000"/>
              <a:t>o</a:t>
            </a:r>
            <a:r>
              <a:rPr lang="en-CA"/>
              <a:t>) </a:t>
            </a:r>
          </a:p>
          <a:p>
            <a:pPr algn="l"/>
            <a:r>
              <a:rPr lang="en-CA"/>
              <a:t>CI98% Z=2.33</a:t>
            </a:r>
          </a:p>
          <a:p>
            <a:pPr algn="l"/>
            <a:r>
              <a:rPr lang="en-CA"/>
              <a:t>x̅</a:t>
            </a:r>
            <a:r>
              <a:rPr lang="en-US" baseline="-25000"/>
              <a:t>y</a:t>
            </a:r>
            <a:r>
              <a:rPr lang="en-CA"/>
              <a:t>=283.18            </a:t>
            </a:r>
            <a:r>
              <a:rPr lang="en-CA" err="1"/>
              <a:t>S</a:t>
            </a:r>
            <a:r>
              <a:rPr lang="en-CA" baseline="-25000" err="1"/>
              <a:t>y</a:t>
            </a:r>
            <a:r>
              <a:rPr lang="en-CA"/>
              <a:t>=4.00              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/>
              <a:t>=192    </a:t>
            </a:r>
            <a:endParaRPr lang="en-US"/>
          </a:p>
          <a:p>
            <a:pPr algn="l"/>
            <a:r>
              <a:rPr lang="en-CA"/>
              <a:t>x̅</a:t>
            </a:r>
            <a:r>
              <a:rPr lang="en-US" baseline="-25000"/>
              <a:t>o</a:t>
            </a:r>
            <a:r>
              <a:rPr lang="en-CA"/>
              <a:t>=283.95            S</a:t>
            </a:r>
            <a:r>
              <a:rPr lang="en-CA" baseline="-25000"/>
              <a:t>o</a:t>
            </a:r>
            <a:r>
              <a:rPr lang="en-CA"/>
              <a:t>=5.41              n</a:t>
            </a:r>
            <a:r>
              <a:rPr lang="en-CA" baseline="-25000"/>
              <a:t>o</a:t>
            </a:r>
            <a:r>
              <a:rPr lang="en-CA"/>
              <a:t>=</a:t>
            </a:r>
            <a:r>
              <a:rPr lang="en-US"/>
              <a:t>68</a:t>
            </a:r>
          </a:p>
          <a:p>
            <a:pPr algn="l"/>
            <a:r>
              <a:rPr lang="en-CA" err="1"/>
              <a:t>μ</a:t>
            </a:r>
            <a:r>
              <a:rPr lang="en-CA" baseline="-25000" err="1"/>
              <a:t>y</a:t>
            </a:r>
            <a:r>
              <a:rPr lang="en-CA" err="1"/>
              <a:t>-μ</a:t>
            </a:r>
            <a:r>
              <a:rPr lang="en-CA" baseline="-25000" err="1"/>
              <a:t>o</a:t>
            </a:r>
            <a:r>
              <a:rPr lang="en-CA"/>
              <a:t> = </a:t>
            </a:r>
            <a:r>
              <a:rPr lang="en-US"/>
              <a:t>(283.18–</a:t>
            </a:r>
            <a:r>
              <a:rPr lang="en-CA"/>
              <a:t>283.95</a:t>
            </a:r>
            <a:r>
              <a:rPr lang="en-US"/>
              <a:t>)</a:t>
            </a:r>
            <a:r>
              <a:rPr lang="en-CA"/>
              <a:t> ± 2.33√(4.00</a:t>
            </a:r>
            <a:r>
              <a:rPr lang="en-CA" baseline="30000"/>
              <a:t>2</a:t>
            </a:r>
            <a:r>
              <a:rPr lang="en-CA"/>
              <a:t>/192+ 5.41</a:t>
            </a:r>
            <a:r>
              <a:rPr lang="en-CA" baseline="30000"/>
              <a:t>2</a:t>
            </a:r>
            <a:r>
              <a:rPr lang="en-CA"/>
              <a:t>/68)    </a:t>
            </a:r>
          </a:p>
          <a:p>
            <a:pPr algn="l"/>
            <a:r>
              <a:rPr lang="en-CA"/>
              <a:t>          =-0.77 ± 0.72</a:t>
            </a:r>
            <a:endParaRPr lang="en-US"/>
          </a:p>
          <a:p>
            <a:pPr algn="l"/>
            <a:r>
              <a:rPr lang="en-US"/>
              <a:t>          -1.49  &lt; </a:t>
            </a:r>
            <a:r>
              <a:rPr lang="en-CA" err="1"/>
              <a:t>μ</a:t>
            </a:r>
            <a:r>
              <a:rPr lang="en-CA" baseline="-25000" err="1"/>
              <a:t>y</a:t>
            </a:r>
            <a:r>
              <a:rPr lang="en-CA" err="1"/>
              <a:t>-μ</a:t>
            </a:r>
            <a:r>
              <a:rPr lang="en-CA" baseline="-25000" err="1"/>
              <a:t>o</a:t>
            </a:r>
            <a:r>
              <a:rPr lang="en-CA"/>
              <a:t>&lt;  -0.05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9631EC-30ED-004A-B8C5-9E3D6C0D526D}"/>
              </a:ext>
            </a:extLst>
          </p:cNvPr>
          <p:cNvSpPr/>
          <p:nvPr/>
        </p:nvSpPr>
        <p:spPr>
          <a:xfrm>
            <a:off x="595423" y="499730"/>
            <a:ext cx="5039833" cy="622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Second Question 40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BA29CC-7E46-DE47-AB33-7D386BEA72BA}"/>
              </a:ext>
            </a:extLst>
          </p:cNvPr>
          <p:cNvGraphicFramePr>
            <a:graphicFrameLocks noGrp="1"/>
          </p:cNvGraphicFramePr>
          <p:nvPr/>
        </p:nvGraphicFramePr>
        <p:xfrm>
          <a:off x="7357730" y="811046"/>
          <a:ext cx="436525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834">
                  <a:extLst>
                    <a:ext uri="{9D8B030D-6E8A-4147-A177-3AD203B41FA5}">
                      <a16:colId xmlns:a16="http://schemas.microsoft.com/office/drawing/2014/main" val="2263577183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685370109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264735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err="1"/>
                        <a:t>μ</a:t>
                      </a:r>
                      <a:r>
                        <a:rPr lang="en-CA" baseline="-25000" err="1"/>
                        <a:t>y</a:t>
                      </a:r>
                      <a:r>
                        <a:rPr lang="en-CA" baseline="-25000"/>
                        <a:t> </a:t>
                      </a:r>
                      <a:r>
                        <a:rPr lang="en-CA"/>
                        <a:t>- </a:t>
                      </a:r>
                      <a:r>
                        <a:rPr lang="en-CA" err="1"/>
                        <a:t>μ</a:t>
                      </a:r>
                      <a:r>
                        <a:rPr lang="en-CA" baseline="-25000" err="1"/>
                        <a:t>o</a:t>
                      </a:r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/>
                        <a:t>Difference Interval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Total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065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Average Drive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316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Percentage Fairway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-4.55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-2.33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67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Percentage GIR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29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Putt 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-1.78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24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031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A6D82-1849-324A-9FDB-7797E9CE9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EF2C6-335A-0145-9627-E4029BB416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AD29E9-4256-EA4B-B067-A55692F81A4B}"/>
              </a:ext>
            </a:extLst>
          </p:cNvPr>
          <p:cNvSpPr/>
          <p:nvPr/>
        </p:nvSpPr>
        <p:spPr>
          <a:xfrm>
            <a:off x="595423" y="499730"/>
            <a:ext cx="5039833" cy="622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Second Question 30</a:t>
            </a:r>
          </a:p>
        </p:txBody>
      </p:sp>
    </p:spTree>
    <p:extLst>
      <p:ext uri="{BB962C8B-B14F-4D97-AF65-F5344CB8AC3E}">
        <p14:creationId xmlns:p14="http://schemas.microsoft.com/office/powerpoint/2010/main" val="152774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A6D82-1849-324A-9FDB-7797E9CE9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EF2C6-335A-0145-9627-E4029BB416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EF1D19-7C0C-8A4E-AE1E-A798FA80500E}"/>
              </a:ext>
            </a:extLst>
          </p:cNvPr>
          <p:cNvSpPr/>
          <p:nvPr/>
        </p:nvSpPr>
        <p:spPr>
          <a:xfrm>
            <a:off x="595423" y="499730"/>
            <a:ext cx="5039833" cy="622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Second Question 50</a:t>
            </a:r>
          </a:p>
        </p:txBody>
      </p:sp>
    </p:spTree>
    <p:extLst>
      <p:ext uri="{BB962C8B-B14F-4D97-AF65-F5344CB8AC3E}">
        <p14:creationId xmlns:p14="http://schemas.microsoft.com/office/powerpoint/2010/main" val="195992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6DEF2C6-335A-0145-9627-E4029BB41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423" y="1294771"/>
            <a:ext cx="7368363" cy="4893378"/>
          </a:xfrm>
        </p:spPr>
        <p:txBody>
          <a:bodyPr>
            <a:normAutofit/>
          </a:bodyPr>
          <a:lstStyle/>
          <a:p>
            <a:pPr algn="l"/>
            <a:r>
              <a:rPr lang="en-CA"/>
              <a:t>x̅</a:t>
            </a:r>
            <a:r>
              <a:rPr lang="en-US" baseline="-25000"/>
              <a:t>y</a:t>
            </a:r>
            <a:r>
              <a:rPr lang="en-CA"/>
              <a:t>=283.18            </a:t>
            </a:r>
            <a:r>
              <a:rPr lang="en-CA" err="1"/>
              <a:t>S</a:t>
            </a:r>
            <a:r>
              <a:rPr lang="en-CA" baseline="-25000" err="1"/>
              <a:t>y</a:t>
            </a:r>
            <a:r>
              <a:rPr lang="en-CA"/>
              <a:t>=4.00              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/>
              <a:t>=192    </a:t>
            </a:r>
            <a:endParaRPr lang="en-US"/>
          </a:p>
          <a:p>
            <a:pPr algn="l"/>
            <a:r>
              <a:rPr lang="en-CA"/>
              <a:t>x̅</a:t>
            </a:r>
            <a:r>
              <a:rPr lang="en-US" baseline="-25000"/>
              <a:t>o</a:t>
            </a:r>
            <a:r>
              <a:rPr lang="en-CA"/>
              <a:t>=283.95            S</a:t>
            </a:r>
            <a:r>
              <a:rPr lang="en-CA" baseline="-25000"/>
              <a:t>o</a:t>
            </a:r>
            <a:r>
              <a:rPr lang="en-CA"/>
              <a:t>=5.41              n</a:t>
            </a:r>
            <a:r>
              <a:rPr lang="en-CA" baseline="-25000"/>
              <a:t>o</a:t>
            </a:r>
            <a:r>
              <a:rPr lang="en-CA"/>
              <a:t>=</a:t>
            </a:r>
            <a:r>
              <a:rPr lang="en-US"/>
              <a:t>68</a:t>
            </a:r>
          </a:p>
          <a:p>
            <a:pPr algn="l"/>
            <a:r>
              <a:rPr lang="en-US"/>
              <a:t>S</a:t>
            </a:r>
            <a:r>
              <a:rPr lang="en-US" baseline="-25000"/>
              <a:t>p</a:t>
            </a:r>
            <a:r>
              <a:rPr lang="en-US" baseline="30000"/>
              <a:t>2 </a:t>
            </a:r>
            <a:r>
              <a:rPr lang="en-US"/>
              <a:t>=((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 baseline="-25000"/>
              <a:t> </a:t>
            </a:r>
            <a:r>
              <a:rPr lang="en-US"/>
              <a:t>-1)</a:t>
            </a:r>
            <a:r>
              <a:rPr lang="en-CA"/>
              <a:t> S</a:t>
            </a:r>
            <a:r>
              <a:rPr lang="en-CA" baseline="-25000"/>
              <a:t>y</a:t>
            </a:r>
            <a:r>
              <a:rPr lang="en-CA" baseline="30000"/>
              <a:t>2</a:t>
            </a:r>
            <a:r>
              <a:rPr lang="en-CA"/>
              <a:t>+</a:t>
            </a:r>
            <a:r>
              <a:rPr lang="en-US"/>
              <a:t>(</a:t>
            </a:r>
            <a:r>
              <a:rPr lang="en-CA"/>
              <a:t>n</a:t>
            </a:r>
            <a:r>
              <a:rPr lang="en-CA" baseline="-25000"/>
              <a:t>o </a:t>
            </a:r>
            <a:r>
              <a:rPr lang="en-US"/>
              <a:t>-1)</a:t>
            </a:r>
            <a:r>
              <a:rPr lang="en-CA"/>
              <a:t> S</a:t>
            </a:r>
            <a:r>
              <a:rPr lang="en-CA" baseline="-25000"/>
              <a:t>o</a:t>
            </a:r>
            <a:r>
              <a:rPr lang="en-CA" baseline="30000"/>
              <a:t>2</a:t>
            </a:r>
            <a:r>
              <a:rPr lang="en-US"/>
              <a:t>)/(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 baseline="-25000"/>
              <a:t> </a:t>
            </a:r>
            <a:r>
              <a:rPr lang="en-CA"/>
              <a:t>+ n</a:t>
            </a:r>
            <a:r>
              <a:rPr lang="en-CA" baseline="-25000"/>
              <a:t>o </a:t>
            </a:r>
            <a:r>
              <a:rPr lang="en-US"/>
              <a:t>-2)</a:t>
            </a:r>
          </a:p>
          <a:p>
            <a:pPr algn="l"/>
            <a:r>
              <a:rPr lang="en-US" baseline="30000"/>
              <a:t>       </a:t>
            </a:r>
            <a:r>
              <a:rPr lang="en-US"/>
              <a:t> =((192-1)4</a:t>
            </a:r>
            <a:r>
              <a:rPr lang="en-US" baseline="30000"/>
              <a:t>2</a:t>
            </a:r>
            <a:r>
              <a:rPr lang="en-US"/>
              <a:t>+(68-1)5.41</a:t>
            </a:r>
            <a:r>
              <a:rPr lang="en-US" baseline="30000"/>
              <a:t>2</a:t>
            </a:r>
            <a:r>
              <a:rPr lang="en-US"/>
              <a:t>)/(192+68-2)=19.45</a:t>
            </a:r>
          </a:p>
          <a:p>
            <a:pPr algn="l"/>
            <a:r>
              <a:rPr lang="en-CA"/>
              <a:t>CI90%  df=198+68-2=264</a:t>
            </a:r>
          </a:p>
          <a:p>
            <a:pPr algn="l"/>
            <a:r>
              <a:rPr lang="en-US"/>
              <a:t>t</a:t>
            </a:r>
            <a:r>
              <a:rPr lang="en-US" baseline="-25000"/>
              <a:t>.05,264 </a:t>
            </a:r>
            <a:r>
              <a:rPr lang="en-US"/>
              <a:t>= 1.645</a:t>
            </a:r>
          </a:p>
          <a:p>
            <a:pPr algn="l"/>
            <a:r>
              <a:rPr lang="en-CA" err="1"/>
              <a:t>μ</a:t>
            </a:r>
            <a:r>
              <a:rPr lang="en-CA" baseline="-25000" err="1"/>
              <a:t>y</a:t>
            </a:r>
            <a:r>
              <a:rPr lang="en-CA" err="1"/>
              <a:t>-μ</a:t>
            </a:r>
            <a:r>
              <a:rPr lang="en-CA" baseline="-25000" err="1"/>
              <a:t>o</a:t>
            </a:r>
            <a:r>
              <a:rPr lang="en-CA"/>
              <a:t> = </a:t>
            </a:r>
            <a:r>
              <a:rPr lang="en-US"/>
              <a:t>(</a:t>
            </a:r>
            <a:r>
              <a:rPr lang="en-CA"/>
              <a:t>x̅</a:t>
            </a:r>
            <a:r>
              <a:rPr lang="en-US" baseline="-25000"/>
              <a:t>y</a:t>
            </a:r>
            <a:r>
              <a:rPr lang="en-US"/>
              <a:t>– </a:t>
            </a:r>
            <a:r>
              <a:rPr lang="en-CA"/>
              <a:t>x̅</a:t>
            </a:r>
            <a:r>
              <a:rPr lang="en-US" baseline="-25000"/>
              <a:t>o</a:t>
            </a:r>
            <a:r>
              <a:rPr lang="en-US"/>
              <a:t>)</a:t>
            </a:r>
            <a:r>
              <a:rPr lang="en-CA"/>
              <a:t> ± t√(</a:t>
            </a:r>
            <a:r>
              <a:rPr lang="en-US"/>
              <a:t>S</a:t>
            </a:r>
            <a:r>
              <a:rPr lang="en-US" baseline="-25000"/>
              <a:t>p</a:t>
            </a:r>
            <a:r>
              <a:rPr lang="en-US" baseline="30000"/>
              <a:t>2 </a:t>
            </a:r>
            <a:r>
              <a:rPr lang="en-US"/>
              <a:t>(1</a:t>
            </a:r>
            <a:r>
              <a:rPr lang="en-CA"/>
              <a:t>/</a:t>
            </a:r>
            <a:r>
              <a:rPr lang="en-CA" err="1"/>
              <a:t>n</a:t>
            </a:r>
            <a:r>
              <a:rPr lang="en-CA" baseline="-25000" err="1"/>
              <a:t>y</a:t>
            </a:r>
            <a:r>
              <a:rPr lang="en-CA"/>
              <a:t>+ 1/n</a:t>
            </a:r>
            <a:r>
              <a:rPr lang="en-CA" baseline="-25000"/>
              <a:t>o</a:t>
            </a:r>
            <a:r>
              <a:rPr lang="en-CA"/>
              <a:t>)) </a:t>
            </a:r>
          </a:p>
          <a:p>
            <a:pPr algn="l"/>
            <a:r>
              <a:rPr lang="en-CA"/>
              <a:t>          = </a:t>
            </a:r>
            <a:r>
              <a:rPr lang="en-US"/>
              <a:t>(283.18–</a:t>
            </a:r>
            <a:r>
              <a:rPr lang="en-CA"/>
              <a:t>283.95</a:t>
            </a:r>
            <a:r>
              <a:rPr lang="en-US"/>
              <a:t>)</a:t>
            </a:r>
            <a:r>
              <a:rPr lang="en-CA"/>
              <a:t> ± 1.645√(19.45</a:t>
            </a:r>
            <a:r>
              <a:rPr lang="en-CA" baseline="30000"/>
              <a:t>2</a:t>
            </a:r>
            <a:r>
              <a:rPr lang="en-CA"/>
              <a:t>(1/192+ 1/68))   </a:t>
            </a:r>
          </a:p>
          <a:p>
            <a:pPr algn="l"/>
            <a:r>
              <a:rPr lang="en-CA"/>
              <a:t>          =-0.77 ± 4.51</a:t>
            </a:r>
            <a:endParaRPr lang="en-US"/>
          </a:p>
          <a:p>
            <a:pPr algn="l"/>
            <a:r>
              <a:rPr lang="en-US"/>
              <a:t>          -5.28  &lt; </a:t>
            </a:r>
            <a:r>
              <a:rPr lang="en-CA" err="1"/>
              <a:t>μ</a:t>
            </a:r>
            <a:r>
              <a:rPr lang="en-CA" baseline="-25000" err="1"/>
              <a:t>y</a:t>
            </a:r>
            <a:r>
              <a:rPr lang="en-CA" err="1"/>
              <a:t>-μ</a:t>
            </a:r>
            <a:r>
              <a:rPr lang="en-CA" baseline="-25000" err="1"/>
              <a:t>o</a:t>
            </a:r>
            <a:r>
              <a:rPr lang="en-CA"/>
              <a:t>&lt;  3.74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9631EC-30ED-004A-B8C5-9E3D6C0D526D}"/>
              </a:ext>
            </a:extLst>
          </p:cNvPr>
          <p:cNvSpPr/>
          <p:nvPr/>
        </p:nvSpPr>
        <p:spPr>
          <a:xfrm>
            <a:off x="595423" y="499730"/>
            <a:ext cx="5039833" cy="622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Second Question 40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BA29CC-7E46-DE47-AB33-7D386BEA72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254370"/>
              </p:ext>
            </p:extLst>
          </p:nvPr>
        </p:nvGraphicFramePr>
        <p:xfrm>
          <a:off x="7357730" y="811046"/>
          <a:ext cx="436525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834">
                  <a:extLst>
                    <a:ext uri="{9D8B030D-6E8A-4147-A177-3AD203B41FA5}">
                      <a16:colId xmlns:a16="http://schemas.microsoft.com/office/drawing/2014/main" val="2263577183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685370109"/>
                    </a:ext>
                  </a:extLst>
                </a:gridCol>
                <a:gridCol w="1104211">
                  <a:extLst>
                    <a:ext uri="{9D8B030D-6E8A-4147-A177-3AD203B41FA5}">
                      <a16:colId xmlns:a16="http://schemas.microsoft.com/office/drawing/2014/main" val="2264735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err="1"/>
                        <a:t>μ</a:t>
                      </a:r>
                      <a:r>
                        <a:rPr lang="en-CA" baseline="-25000" err="1"/>
                        <a:t>y</a:t>
                      </a:r>
                      <a:r>
                        <a:rPr lang="en-CA" baseline="-25000"/>
                        <a:t> </a:t>
                      </a:r>
                      <a:r>
                        <a:rPr lang="en-CA"/>
                        <a:t>- </a:t>
                      </a:r>
                      <a:r>
                        <a:rPr lang="en-CA" err="1"/>
                        <a:t>μ</a:t>
                      </a:r>
                      <a:r>
                        <a:rPr lang="en-CA" baseline="-25000" err="1"/>
                        <a:t>o</a:t>
                      </a:r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/>
                        <a:t>Difference Interval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1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Total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-5.28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065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Average Drive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-9.85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21.65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316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Percentage Fairway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-17.47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670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Percentage GIR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-4.83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29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Putt 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-4.93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24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9118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grass, person, outdoor, athletic game&#10;&#10;Description automatically generated">
            <a:extLst>
              <a:ext uri="{FF2B5EF4-FFF2-40B4-BE49-F238E27FC236}">
                <a16:creationId xmlns:a16="http://schemas.microsoft.com/office/drawing/2014/main" id="{065E3B86-635F-5A4B-82C2-1B1C9AF80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25" b="33409"/>
          <a:stretch/>
        </p:blipFill>
        <p:spPr>
          <a:xfrm>
            <a:off x="0" y="-1504257"/>
            <a:ext cx="12192000" cy="26654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233916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F08D77-3767-784A-83FF-E14611E62480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Introduction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A85F39-1743-054A-8ED5-F1AF1D68A777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DE7DA02-BF05-E847-8C39-F1342791CCF6}"/>
              </a:ext>
            </a:extLst>
          </p:cNvPr>
          <p:cNvSpPr txBox="1"/>
          <p:nvPr/>
        </p:nvSpPr>
        <p:spPr>
          <a:xfrm>
            <a:off x="671322" y="1574135"/>
            <a:ext cx="102443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Helvetica" pitchFamily="2" charset="0"/>
              </a:rPr>
              <a:t>PGA Tournament:</a:t>
            </a:r>
          </a:p>
          <a:p>
            <a:endParaRPr lang="en-US" sz="2000">
              <a:latin typeface="Helvetica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Helvetica" pitchFamily="2" charset="0"/>
              </a:rPr>
              <a:t>The data contains averages of different attributes like Total strokes, Average drive, percentage fairway, percentage GIR,</a:t>
            </a:r>
            <a:r>
              <a:rPr lang="zh-CN" altLang="en-US" sz="2000">
                <a:latin typeface="Helvetica" pitchFamily="2" charset="0"/>
              </a:rPr>
              <a:t> </a:t>
            </a:r>
            <a:r>
              <a:rPr lang="en-US" sz="2000">
                <a:latin typeface="Helvetica" pitchFamily="2" charset="0"/>
              </a:rPr>
              <a:t>put round etc. of players in PGA tournament.</a:t>
            </a:r>
          </a:p>
          <a:p>
            <a:endParaRPr lang="en-US" sz="2000">
              <a:latin typeface="Helvetica" pitchFamily="2" charset="0"/>
            </a:endParaRPr>
          </a:p>
          <a:p>
            <a:r>
              <a:rPr lang="en-US" sz="2000">
                <a:latin typeface="Helvetica" pitchFamily="2" charset="0"/>
              </a:rPr>
              <a:t>An analysis has been done to answer the following questions:</a:t>
            </a:r>
          </a:p>
          <a:p>
            <a:endParaRPr lang="en-US" sz="2000">
              <a:latin typeface="Helvetica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>
                <a:latin typeface="Helvetica" pitchFamily="2" charset="0"/>
              </a:rPr>
              <a:t>Are scores different from the first day to the last day?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>
                <a:latin typeface="Helvetica" pitchFamily="2" charset="0"/>
              </a:rPr>
              <a:t>Are young people doing better than those who are older?</a:t>
            </a:r>
          </a:p>
          <a:p>
            <a:pPr lvl="1"/>
            <a:endParaRPr lang="en-CA" sz="2000">
              <a:latin typeface="Helvetica" pitchFamily="2" charset="0"/>
            </a:endParaRPr>
          </a:p>
          <a:p>
            <a:r>
              <a:rPr lang="en-US" sz="2000">
                <a:latin typeface="Helvetica" pitchFamily="2" charset="0"/>
              </a:rPr>
              <a:t>The techniques that are used to make the analysis are: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Helvetica" pitchFamily="2" charset="0"/>
              </a:rPr>
              <a:t>Indexing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Helvetica" pitchFamily="2" charset="0"/>
              </a:rPr>
              <a:t>Determining Confidence Intervals</a:t>
            </a:r>
            <a:r>
              <a:rPr lang="zh-CN" altLang="en-US" sz="2000">
                <a:latin typeface="Helvetica" pitchFamily="2" charset="0"/>
              </a:rPr>
              <a:t> </a:t>
            </a:r>
            <a:r>
              <a:rPr lang="en-US" altLang="zh-CN" sz="2000">
                <a:latin typeface="Helvetica" pitchFamily="2" charset="0"/>
              </a:rPr>
              <a:t>–</a:t>
            </a:r>
            <a:r>
              <a:rPr lang="zh-CN" altLang="en-US" sz="2000">
                <a:latin typeface="Helvetica" pitchFamily="2" charset="0"/>
              </a:rPr>
              <a:t> </a:t>
            </a:r>
            <a:r>
              <a:rPr lang="en-US" altLang="zh-CN" sz="2000">
                <a:latin typeface="Helvetica" pitchFamily="2" charset="0"/>
              </a:rPr>
              <a:t>Paired</a:t>
            </a:r>
            <a:r>
              <a:rPr lang="zh-CN" altLang="en-US" sz="2000">
                <a:latin typeface="Helvetica" pitchFamily="2" charset="0"/>
              </a:rPr>
              <a:t> </a:t>
            </a:r>
            <a:r>
              <a:rPr lang="en-US" altLang="zh-CN" sz="2000">
                <a:latin typeface="Helvetica" pitchFamily="2" charset="0"/>
              </a:rPr>
              <a:t>t</a:t>
            </a:r>
            <a:r>
              <a:rPr lang="zh-CN" altLang="en-US" sz="2000">
                <a:latin typeface="Helvetica" pitchFamily="2" charset="0"/>
              </a:rPr>
              <a:t> </a:t>
            </a:r>
            <a:r>
              <a:rPr lang="en-US" altLang="zh-CN" sz="2000">
                <a:latin typeface="Helvetica" pitchFamily="2" charset="0"/>
              </a:rPr>
              <a:t>test</a:t>
            </a:r>
            <a:endParaRPr lang="en-US" sz="2000">
              <a:latin typeface="Helvetica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Helvetica" pitchFamily="2" charset="0"/>
              </a:rPr>
              <a:t>Hypothesis testing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>
                <a:latin typeface="Helvetica" pitchFamily="2" charset="0"/>
              </a:rPr>
              <a:t>Z-test</a:t>
            </a:r>
          </a:p>
          <a:p>
            <a:endParaRPr lang="en-US" sz="2000">
              <a:latin typeface="Helvetica" pitchFamily="2" charset="0"/>
            </a:endParaRPr>
          </a:p>
          <a:p>
            <a:endParaRPr lang="en-US" sz="200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latin typeface="Helvetica" pitchFamily="2" charset="0"/>
            </a:endParaRPr>
          </a:p>
          <a:p>
            <a:endParaRPr lang="en-US" sz="200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latin typeface="Helvetica" pitchFamily="2" charset="0"/>
            </a:endParaRPr>
          </a:p>
        </p:txBody>
      </p:sp>
      <p:pic>
        <p:nvPicPr>
          <p:cNvPr id="3" name="Picture 2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2BB3520B-EA57-254A-9EEB-F3632590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185394"/>
            <a:ext cx="858538" cy="85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67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in a grassy field&#10;&#10;Description automatically generated">
            <a:extLst>
              <a:ext uri="{FF2B5EF4-FFF2-40B4-BE49-F238E27FC236}">
                <a16:creationId xmlns:a16="http://schemas.microsoft.com/office/drawing/2014/main" id="{D0773B2A-D673-3144-9F57-CFB7475D9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" t="36196" r="-55" b="14772"/>
          <a:stretch/>
        </p:blipFill>
        <p:spPr>
          <a:xfrm flipH="1">
            <a:off x="0" y="-1725428"/>
            <a:ext cx="12198865" cy="28865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233916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F08D77-3767-784A-83FF-E14611E62480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DAY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2" name="Picture 11" descr="A person in a black shirt&#10;&#10;Description automatically generated">
            <a:extLst>
              <a:ext uri="{FF2B5EF4-FFF2-40B4-BE49-F238E27FC236}">
                <a16:creationId xmlns:a16="http://schemas.microsoft.com/office/drawing/2014/main" id="{A4D6681D-E938-D94F-BE71-885F9AD0E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57" y="107617"/>
            <a:ext cx="945931" cy="94593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A85F39-1743-054A-8ED5-F1AF1D68A777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A3A02B-1F3C-461B-90E1-3890D02E04F0}"/>
              </a:ext>
            </a:extLst>
          </p:cNvPr>
          <p:cNvSpPr txBox="1"/>
          <p:nvPr/>
        </p:nvSpPr>
        <p:spPr>
          <a:xfrm>
            <a:off x="7607808" y="1801195"/>
            <a:ext cx="4498848" cy="203132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Scores have increased while progressing through rounds.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We can witness on an average 2% percentage increase of scores from 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     round 1 to round 4.</a:t>
            </a: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 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  <a:cs typeface="Calibri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AD65435-7795-4276-AFAF-7116C104A293}"/>
              </a:ext>
            </a:extLst>
          </p:cNvPr>
          <p:cNvGraphicFramePr>
            <a:graphicFrameLocks/>
          </p:cNvGraphicFramePr>
          <p:nvPr/>
        </p:nvGraphicFramePr>
        <p:xfrm>
          <a:off x="521405" y="1801194"/>
          <a:ext cx="6834496" cy="43281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391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in a grassy field&#10;&#10;Description automatically generated">
            <a:extLst>
              <a:ext uri="{FF2B5EF4-FFF2-40B4-BE49-F238E27FC236}">
                <a16:creationId xmlns:a16="http://schemas.microsoft.com/office/drawing/2014/main" id="{D0773B2A-D673-3144-9F57-CFB7475D9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" t="36196" r="-55" b="14772"/>
          <a:stretch/>
        </p:blipFill>
        <p:spPr>
          <a:xfrm flipH="1">
            <a:off x="0" y="-1725428"/>
            <a:ext cx="12198865" cy="28865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CE0E86-E9F3-174A-9B33-D07BDBAE29A1}"/>
              </a:ext>
            </a:extLst>
          </p:cNvPr>
          <p:cNvSpPr/>
          <p:nvPr/>
        </p:nvSpPr>
        <p:spPr>
          <a:xfrm>
            <a:off x="-233916" y="0"/>
            <a:ext cx="12425916" cy="6858000"/>
          </a:xfrm>
          <a:prstGeom prst="rect">
            <a:avLst/>
          </a:prstGeom>
          <a:solidFill>
            <a:srgbClr val="FAF9F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/>
              </a:rPr>
              <a:t>(Round 4 – Round 1) scores</a:t>
            </a:r>
            <a:r>
              <a:rPr lang="en-US">
                <a:latin typeface="Calibri"/>
                <a:ea typeface="Calibri"/>
                <a:cs typeface="Calibri"/>
              </a:rPr>
              <a:t>​</a:t>
            </a:r>
            <a:endParaRPr lang="en-US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F08D77-3767-784A-83FF-E14611E62480}"/>
              </a:ext>
            </a:extLst>
          </p:cNvPr>
          <p:cNvSpPr txBox="1"/>
          <p:nvPr/>
        </p:nvSpPr>
        <p:spPr>
          <a:xfrm>
            <a:off x="1144288" y="258768"/>
            <a:ext cx="6211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DAY</a:t>
            </a:r>
            <a:r>
              <a:rPr lang="zh-CN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 </a:t>
            </a:r>
            <a:r>
              <a:rPr lang="en-US" altLang="zh-CN" sz="480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rPr>
              <a:t>DIFFERENCE</a:t>
            </a:r>
            <a:endParaRPr lang="en-US" sz="48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</a:endParaRPr>
          </a:p>
        </p:txBody>
      </p:sp>
      <p:pic>
        <p:nvPicPr>
          <p:cNvPr id="12" name="Picture 11" descr="A person in a black shirt&#10;&#10;Description automatically generated">
            <a:extLst>
              <a:ext uri="{FF2B5EF4-FFF2-40B4-BE49-F238E27FC236}">
                <a16:creationId xmlns:a16="http://schemas.microsoft.com/office/drawing/2014/main" id="{A4D6681D-E938-D94F-BE71-885F9AD0E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57" y="107617"/>
            <a:ext cx="945931" cy="94593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A85F39-1743-054A-8ED5-F1AF1D68A777}"/>
              </a:ext>
            </a:extLst>
          </p:cNvPr>
          <p:cNvCxnSpPr>
            <a:cxnSpLocks/>
          </p:cNvCxnSpPr>
          <p:nvPr/>
        </p:nvCxnSpPr>
        <p:spPr>
          <a:xfrm flipV="1">
            <a:off x="0" y="1161161"/>
            <a:ext cx="7047571" cy="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15E36FD-AF5F-436D-A967-652526D76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877838"/>
              </p:ext>
            </p:extLst>
          </p:nvPr>
        </p:nvGraphicFramePr>
        <p:xfrm>
          <a:off x="474452" y="2559169"/>
          <a:ext cx="2755800" cy="1158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600">
                  <a:extLst>
                    <a:ext uri="{9D8B030D-6E8A-4147-A177-3AD203B41FA5}">
                      <a16:colId xmlns:a16="http://schemas.microsoft.com/office/drawing/2014/main" val="2684446632"/>
                    </a:ext>
                  </a:extLst>
                </a:gridCol>
                <a:gridCol w="918600">
                  <a:extLst>
                    <a:ext uri="{9D8B030D-6E8A-4147-A177-3AD203B41FA5}">
                      <a16:colId xmlns:a16="http://schemas.microsoft.com/office/drawing/2014/main" val="3415454849"/>
                    </a:ext>
                  </a:extLst>
                </a:gridCol>
                <a:gridCol w="918600">
                  <a:extLst>
                    <a:ext uri="{9D8B030D-6E8A-4147-A177-3AD203B41FA5}">
                      <a16:colId xmlns:a16="http://schemas.microsoft.com/office/drawing/2014/main" val="2202206675"/>
                    </a:ext>
                  </a:extLst>
                </a:gridCol>
              </a:tblGrid>
              <a:tr h="579437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Median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Mode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6978409"/>
                  </a:ext>
                </a:extLst>
              </a:tr>
              <a:tr h="579437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1.554</a:t>
                      </a:r>
                      <a:endParaRPr 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1.458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6037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79319A0-A52E-4309-8D0C-47AD536A7E8B}"/>
              </a:ext>
            </a:extLst>
          </p:cNvPr>
          <p:cNvSpPr txBox="1"/>
          <p:nvPr/>
        </p:nvSpPr>
        <p:spPr>
          <a:xfrm>
            <a:off x="368060" y="206458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(Round 4 – Round 1) scores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95E36BA-AD0C-483B-881A-5C17B59B67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914585"/>
              </p:ext>
            </p:extLst>
          </p:nvPr>
        </p:nvGraphicFramePr>
        <p:xfrm>
          <a:off x="4313207" y="2559169"/>
          <a:ext cx="3051870" cy="11112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290">
                  <a:extLst>
                    <a:ext uri="{9D8B030D-6E8A-4147-A177-3AD203B41FA5}">
                      <a16:colId xmlns:a16="http://schemas.microsoft.com/office/drawing/2014/main" val="2452172365"/>
                    </a:ext>
                  </a:extLst>
                </a:gridCol>
                <a:gridCol w="1017290">
                  <a:extLst>
                    <a:ext uri="{9D8B030D-6E8A-4147-A177-3AD203B41FA5}">
                      <a16:colId xmlns:a16="http://schemas.microsoft.com/office/drawing/2014/main" val="732933585"/>
                    </a:ext>
                  </a:extLst>
                </a:gridCol>
                <a:gridCol w="1017290">
                  <a:extLst>
                    <a:ext uri="{9D8B030D-6E8A-4147-A177-3AD203B41FA5}">
                      <a16:colId xmlns:a16="http://schemas.microsoft.com/office/drawing/2014/main" val="2401935575"/>
                    </a:ext>
                  </a:extLst>
                </a:gridCol>
              </a:tblGrid>
              <a:tr h="63981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Median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Mode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7903572"/>
                  </a:ext>
                </a:extLst>
              </a:tr>
              <a:tr h="471439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1.158</a:t>
                      </a:r>
                      <a:endParaRPr 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97437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1DFE1FBF-B889-4603-9105-C8E1BFD5AE31}"/>
              </a:ext>
            </a:extLst>
          </p:cNvPr>
          <p:cNvSpPr txBox="1"/>
          <p:nvPr/>
        </p:nvSpPr>
        <p:spPr>
          <a:xfrm>
            <a:off x="8231577" y="206369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(Round 4 – Round 3) scores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F608E7-8D34-4DCC-9C12-03D98F35200C}"/>
              </a:ext>
            </a:extLst>
          </p:cNvPr>
          <p:cNvSpPr txBox="1"/>
          <p:nvPr/>
        </p:nvSpPr>
        <p:spPr>
          <a:xfrm>
            <a:off x="4248150" y="206279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(Round 3 – Round 1) scores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4521A8E-2B1C-4598-B99F-EEEF7B37CB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14288"/>
              </p:ext>
            </p:extLst>
          </p:nvPr>
        </p:nvGraphicFramePr>
        <p:xfrm>
          <a:off x="8367622" y="2544792"/>
          <a:ext cx="2966889" cy="10636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8963">
                  <a:extLst>
                    <a:ext uri="{9D8B030D-6E8A-4147-A177-3AD203B41FA5}">
                      <a16:colId xmlns:a16="http://schemas.microsoft.com/office/drawing/2014/main" val="3280258197"/>
                    </a:ext>
                  </a:extLst>
                </a:gridCol>
                <a:gridCol w="988963">
                  <a:extLst>
                    <a:ext uri="{9D8B030D-6E8A-4147-A177-3AD203B41FA5}">
                      <a16:colId xmlns:a16="http://schemas.microsoft.com/office/drawing/2014/main" val="4102417342"/>
                    </a:ext>
                  </a:extLst>
                </a:gridCol>
                <a:gridCol w="988963">
                  <a:extLst>
                    <a:ext uri="{9D8B030D-6E8A-4147-A177-3AD203B41FA5}">
                      <a16:colId xmlns:a16="http://schemas.microsoft.com/office/drawing/2014/main" val="2158839768"/>
                    </a:ext>
                  </a:extLst>
                </a:gridCol>
              </a:tblGrid>
              <a:tr h="531812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Median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Mode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01876"/>
                  </a:ext>
                </a:extLst>
              </a:tr>
              <a:tr h="531812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0.396</a:t>
                      </a:r>
                      <a:endParaRPr 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0.5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6316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542DEED-08BA-438B-8358-8E40220C12E3}"/>
              </a:ext>
            </a:extLst>
          </p:cNvPr>
          <p:cNvSpPr txBox="1"/>
          <p:nvPr/>
        </p:nvSpPr>
        <p:spPr>
          <a:xfrm>
            <a:off x="439947" y="386175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CI - [</a:t>
            </a:r>
            <a:r>
              <a:rPr lang="en-US">
                <a:solidFill>
                  <a:srgbClr val="00B050"/>
                </a:solidFill>
                <a:cs typeface="Calibri"/>
              </a:rPr>
              <a:t>1.26, 1.83</a:t>
            </a:r>
            <a:r>
              <a:rPr lang="en-US">
                <a:cs typeface="Calibri"/>
              </a:rPr>
              <a:t>] @α = 1%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6653CF-5411-46E6-8A13-C20C83607547}"/>
              </a:ext>
            </a:extLst>
          </p:cNvPr>
          <p:cNvSpPr txBox="1"/>
          <p:nvPr/>
        </p:nvSpPr>
        <p:spPr>
          <a:xfrm>
            <a:off x="4306558" y="3860860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CI - [</a:t>
            </a:r>
            <a:r>
              <a:rPr lang="en-US">
                <a:solidFill>
                  <a:srgbClr val="00B050"/>
                </a:solidFill>
                <a:cs typeface="Calibri"/>
              </a:rPr>
              <a:t>0.87, 1.44</a:t>
            </a:r>
            <a:r>
              <a:rPr lang="en-US">
                <a:cs typeface="Calibri"/>
              </a:rPr>
              <a:t>] @α = 1%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A85B30-0A66-4D6B-A542-8B69E5353D57}"/>
              </a:ext>
            </a:extLst>
          </p:cNvPr>
          <p:cNvSpPr txBox="1"/>
          <p:nvPr/>
        </p:nvSpPr>
        <p:spPr>
          <a:xfrm>
            <a:off x="8388830" y="385996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CI - [</a:t>
            </a:r>
            <a:r>
              <a:rPr lang="en-US">
                <a:solidFill>
                  <a:srgbClr val="00B050"/>
                </a:solidFill>
                <a:cs typeface="Calibri"/>
              </a:rPr>
              <a:t>0.11, 0.67</a:t>
            </a:r>
            <a:r>
              <a:rPr lang="en-US">
                <a:cs typeface="Calibri"/>
              </a:rPr>
              <a:t>] @α = 1%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522381-38B5-4BDB-80CD-8E5A16FA3EF2}"/>
              </a:ext>
            </a:extLst>
          </p:cNvPr>
          <p:cNvSpPr txBox="1"/>
          <p:nvPr/>
        </p:nvSpPr>
        <p:spPr>
          <a:xfrm>
            <a:off x="437252" y="4779214"/>
            <a:ext cx="10386692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99% confident that they made highest scores in Round 4 when compared to previous rounds.</a:t>
            </a:r>
          </a:p>
          <a:p>
            <a:pPr marL="285750" indent="-285750">
              <a:buFont typeface="Wingdings"/>
              <a:buChar char="§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  <a:cs typeface="Calibri"/>
              </a:rPr>
              <a:t>Players performance got down as they progressed through rounds.</a:t>
            </a:r>
          </a:p>
        </p:txBody>
      </p:sp>
    </p:spTree>
    <p:extLst>
      <p:ext uri="{BB962C8B-B14F-4D97-AF65-F5344CB8AC3E}">
        <p14:creationId xmlns:p14="http://schemas.microsoft.com/office/powerpoint/2010/main" val="3523761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721</Words>
  <Application>Microsoft Macintosh PowerPoint</Application>
  <PresentationFormat>Widescreen</PresentationFormat>
  <Paragraphs>275</Paragraphs>
  <Slides>15</Slides>
  <Notes>2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Chaitanya Varma Mudundi</dc:creator>
  <cp:lastModifiedBy>Jiye Wang</cp:lastModifiedBy>
  <cp:revision>1</cp:revision>
  <dcterms:created xsi:type="dcterms:W3CDTF">2019-02-14T05:19:46Z</dcterms:created>
  <dcterms:modified xsi:type="dcterms:W3CDTF">2019-04-06T22:51:56Z</dcterms:modified>
</cp:coreProperties>
</file>

<file path=docProps/thumbnail.jpeg>
</file>